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75" r:id="rId3"/>
    <p:sldId id="259" r:id="rId4"/>
    <p:sldId id="302" r:id="rId5"/>
    <p:sldId id="263" r:id="rId6"/>
    <p:sldId id="286" r:id="rId7"/>
    <p:sldId id="288" r:id="rId8"/>
    <p:sldId id="287" r:id="rId9"/>
    <p:sldId id="285" r:id="rId10"/>
    <p:sldId id="267" r:id="rId11"/>
    <p:sldId id="289" r:id="rId12"/>
    <p:sldId id="290" r:id="rId13"/>
    <p:sldId id="271" r:id="rId14"/>
    <p:sldId id="300" r:id="rId15"/>
    <p:sldId id="273" r:id="rId16"/>
    <p:sldId id="291" r:id="rId17"/>
    <p:sldId id="301" r:id="rId18"/>
    <p:sldId id="28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151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C2CE62-B651-4D5E-AB76-E43ADA09427B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C3ECB3E-F958-433E-9218-05D137460FBC}">
      <dgm:prSet phldrT="[Текст]" custT="1"/>
      <dgm:spPr/>
      <dgm:t>
        <a:bodyPr/>
        <a:lstStyle/>
        <a:p>
          <a:r>
            <a:rPr lang="ru-RU" sz="2800" b="1" dirty="0" smtClean="0"/>
            <a:t>Диагностическое</a:t>
          </a:r>
          <a:endParaRPr lang="ru-RU" sz="2800" b="1" dirty="0"/>
        </a:p>
      </dgm:t>
    </dgm:pt>
    <dgm:pt modelId="{0E3B39AB-EA77-4EB0-BC5E-FA8506572DFA}" type="parTrans" cxnId="{7C46A362-8762-4730-94B2-6D798EE6C4DB}">
      <dgm:prSet/>
      <dgm:spPr/>
      <dgm:t>
        <a:bodyPr/>
        <a:lstStyle/>
        <a:p>
          <a:endParaRPr lang="ru-RU"/>
        </a:p>
      </dgm:t>
    </dgm:pt>
    <dgm:pt modelId="{B4ED21A3-804A-4806-98B3-0DDE6045D19F}" type="sibTrans" cxnId="{7C46A362-8762-4730-94B2-6D798EE6C4DB}">
      <dgm:prSet/>
      <dgm:spPr/>
      <dgm:t>
        <a:bodyPr/>
        <a:lstStyle/>
        <a:p>
          <a:endParaRPr lang="ru-RU"/>
        </a:p>
      </dgm:t>
    </dgm:pt>
    <dgm:pt modelId="{6867B174-4A47-457D-9DBA-73FCEBF26A47}">
      <dgm:prSet phldrT="[Текст]" custT="1"/>
      <dgm:spPr/>
      <dgm:t>
        <a:bodyPr/>
        <a:lstStyle/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dirty="0" smtClean="0"/>
            <a:t>Мониторинга</a:t>
          </a:r>
          <a:endParaRPr lang="ru-RU" sz="2800" b="1" dirty="0"/>
        </a:p>
      </dgm:t>
    </dgm:pt>
    <dgm:pt modelId="{0A1A8342-0717-469B-9E2B-A439B219D03D}" type="parTrans" cxnId="{E39F568F-A02B-421C-8DD8-DD3D7E4007C4}">
      <dgm:prSet/>
      <dgm:spPr/>
      <dgm:t>
        <a:bodyPr/>
        <a:lstStyle/>
        <a:p>
          <a:endParaRPr lang="ru-RU"/>
        </a:p>
      </dgm:t>
    </dgm:pt>
    <dgm:pt modelId="{47026F12-7D8C-4CE2-8437-F710C185006B}" type="sibTrans" cxnId="{E39F568F-A02B-421C-8DD8-DD3D7E4007C4}">
      <dgm:prSet/>
      <dgm:spPr/>
      <dgm:t>
        <a:bodyPr/>
        <a:lstStyle/>
        <a:p>
          <a:endParaRPr lang="ru-RU"/>
        </a:p>
      </dgm:t>
    </dgm:pt>
    <dgm:pt modelId="{0BA1A1D6-EDC1-4968-9728-06B7DCAEE439}">
      <dgm:prSet phldrT="[Текст]" custT="1"/>
      <dgm:spPr/>
      <dgm:t>
        <a:bodyPr/>
        <a:lstStyle/>
        <a:p>
          <a:r>
            <a:rPr lang="ru-RU" sz="2800" b="1" dirty="0" smtClean="0"/>
            <a:t>Консультационно-методическое</a:t>
          </a:r>
          <a:endParaRPr lang="ru-RU" sz="2800" b="1" dirty="0"/>
        </a:p>
      </dgm:t>
    </dgm:pt>
    <dgm:pt modelId="{36B0C10F-3C12-4651-AD0A-C2241FC7126A}" type="parTrans" cxnId="{1A945B60-1939-488D-9C85-FDE6BB2997CB}">
      <dgm:prSet/>
      <dgm:spPr/>
      <dgm:t>
        <a:bodyPr/>
        <a:lstStyle/>
        <a:p>
          <a:endParaRPr lang="ru-RU"/>
        </a:p>
      </dgm:t>
    </dgm:pt>
    <dgm:pt modelId="{CE13C7C0-5394-408E-A011-41D8238BF9EC}" type="sibTrans" cxnId="{1A945B60-1939-488D-9C85-FDE6BB2997CB}">
      <dgm:prSet/>
      <dgm:spPr/>
      <dgm:t>
        <a:bodyPr/>
        <a:lstStyle/>
        <a:p>
          <a:endParaRPr lang="ru-RU"/>
        </a:p>
      </dgm:t>
    </dgm:pt>
    <dgm:pt modelId="{F9764C6C-FD76-4DF4-99B3-E8FB4C690B83}">
      <dgm:prSet/>
      <dgm:spPr/>
      <dgm:t>
        <a:bodyPr/>
        <a:lstStyle/>
        <a:p>
          <a:endParaRPr lang="ru-RU" dirty="0">
            <a:solidFill>
              <a:srgbClr val="002060"/>
            </a:solidFill>
          </a:endParaRPr>
        </a:p>
      </dgm:t>
    </dgm:pt>
    <dgm:pt modelId="{5A9D39BC-CEA3-4183-8B11-8E158BD1A5B1}" type="parTrans" cxnId="{64CC65E0-44FE-482D-B832-6363D6BF3184}">
      <dgm:prSet/>
      <dgm:spPr/>
      <dgm:t>
        <a:bodyPr/>
        <a:lstStyle/>
        <a:p>
          <a:endParaRPr lang="ru-RU"/>
        </a:p>
      </dgm:t>
    </dgm:pt>
    <dgm:pt modelId="{0E2912D7-FC14-42AA-A1DD-4B7AAF5C99B3}" type="sibTrans" cxnId="{64CC65E0-44FE-482D-B832-6363D6BF3184}">
      <dgm:prSet/>
      <dgm:spPr/>
      <dgm:t>
        <a:bodyPr/>
        <a:lstStyle/>
        <a:p>
          <a:endParaRPr lang="ru-RU"/>
        </a:p>
      </dgm:t>
    </dgm:pt>
    <dgm:pt modelId="{BCE36822-42C2-4062-AC35-2929AE52A550}">
      <dgm:prSet custT="1"/>
      <dgm:spPr/>
      <dgm:t>
        <a:bodyPr/>
        <a:lstStyle/>
        <a:p>
          <a:pPr marL="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/>
            <a:t>Коррекционно-развивающее</a:t>
          </a:r>
          <a:endParaRPr lang="ru-RU" sz="2500" dirty="0"/>
        </a:p>
      </dgm:t>
    </dgm:pt>
    <dgm:pt modelId="{5B7A0378-8154-456F-9319-0BAADC7186F4}" type="parTrans" cxnId="{57370687-8AD8-4B89-B8E9-311F3A3A2BA5}">
      <dgm:prSet/>
      <dgm:spPr/>
      <dgm:t>
        <a:bodyPr/>
        <a:lstStyle/>
        <a:p>
          <a:endParaRPr lang="ru-RU"/>
        </a:p>
      </dgm:t>
    </dgm:pt>
    <dgm:pt modelId="{D0D350D4-FC0B-479E-9CFB-59E99B542A5C}" type="sibTrans" cxnId="{57370687-8AD8-4B89-B8E9-311F3A3A2BA5}">
      <dgm:prSet/>
      <dgm:spPr/>
      <dgm:t>
        <a:bodyPr/>
        <a:lstStyle/>
        <a:p>
          <a:endParaRPr lang="ru-RU"/>
        </a:p>
      </dgm:t>
    </dgm:pt>
    <dgm:pt modelId="{49D50B51-E8BA-420A-BB25-CC4F945763B7}" type="pres">
      <dgm:prSet presAssocID="{B7C2CE62-B651-4D5E-AB76-E43ADA09427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E66C94-CFAE-4AD3-ACA1-4E084B5A85E9}" type="pres">
      <dgm:prSet presAssocID="{FC3ECB3E-F958-433E-9218-05D137460FBC}" presName="parentLin" presStyleCnt="0"/>
      <dgm:spPr/>
      <dgm:t>
        <a:bodyPr/>
        <a:lstStyle/>
        <a:p>
          <a:endParaRPr lang="ru-RU"/>
        </a:p>
      </dgm:t>
    </dgm:pt>
    <dgm:pt modelId="{A8E30DFD-7F0A-4CC7-B038-114EEF694C79}" type="pres">
      <dgm:prSet presAssocID="{FC3ECB3E-F958-433E-9218-05D137460FBC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2BA6ABB-A59F-4B80-8C98-E0AD980B1209}" type="pres">
      <dgm:prSet presAssocID="{FC3ECB3E-F958-433E-9218-05D137460FB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764932-8B67-4CC9-A679-0B7D238AE92B}" type="pres">
      <dgm:prSet presAssocID="{FC3ECB3E-F958-433E-9218-05D137460FBC}" presName="negativeSpace" presStyleCnt="0"/>
      <dgm:spPr/>
      <dgm:t>
        <a:bodyPr/>
        <a:lstStyle/>
        <a:p>
          <a:endParaRPr lang="ru-RU"/>
        </a:p>
      </dgm:t>
    </dgm:pt>
    <dgm:pt modelId="{B2384CBB-B277-4768-849F-F628BB56A3AA}" type="pres">
      <dgm:prSet presAssocID="{FC3ECB3E-F958-433E-9218-05D137460FBC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0E00C0-BB57-4CC1-A0CF-27FBF54BAA1C}" type="pres">
      <dgm:prSet presAssocID="{B4ED21A3-804A-4806-98B3-0DDE6045D19F}" presName="spaceBetweenRectangles" presStyleCnt="0"/>
      <dgm:spPr/>
      <dgm:t>
        <a:bodyPr/>
        <a:lstStyle/>
        <a:p>
          <a:endParaRPr lang="ru-RU"/>
        </a:p>
      </dgm:t>
    </dgm:pt>
    <dgm:pt modelId="{7E6E9860-3F4B-4D48-B643-5FACB93816DC}" type="pres">
      <dgm:prSet presAssocID="{BCE36822-42C2-4062-AC35-2929AE52A550}" presName="parentLin" presStyleCnt="0"/>
      <dgm:spPr/>
      <dgm:t>
        <a:bodyPr/>
        <a:lstStyle/>
        <a:p>
          <a:endParaRPr lang="ru-RU"/>
        </a:p>
      </dgm:t>
    </dgm:pt>
    <dgm:pt modelId="{C0BEFE46-320B-44E2-A2CE-D297D6A03371}" type="pres">
      <dgm:prSet presAssocID="{BCE36822-42C2-4062-AC35-2929AE52A550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7C35C389-376B-4D05-8AA0-7DFA7E172E31}" type="pres">
      <dgm:prSet presAssocID="{BCE36822-42C2-4062-AC35-2929AE52A550}" presName="parentText" presStyleLbl="node1" presStyleIdx="1" presStyleCnt="4" custScaleX="1160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E428B0-05B5-4E12-BAC5-7EE33133F264}" type="pres">
      <dgm:prSet presAssocID="{BCE36822-42C2-4062-AC35-2929AE52A550}" presName="negativeSpace" presStyleCnt="0"/>
      <dgm:spPr/>
      <dgm:t>
        <a:bodyPr/>
        <a:lstStyle/>
        <a:p>
          <a:endParaRPr lang="ru-RU"/>
        </a:p>
      </dgm:t>
    </dgm:pt>
    <dgm:pt modelId="{42F79E4C-BA5B-4C32-9B43-6476C777A5D3}" type="pres">
      <dgm:prSet presAssocID="{BCE36822-42C2-4062-AC35-2929AE52A550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3C91FD-7B93-4A0D-BA07-707093E08E6C}" type="pres">
      <dgm:prSet presAssocID="{D0D350D4-FC0B-479E-9CFB-59E99B542A5C}" presName="spaceBetweenRectangles" presStyleCnt="0"/>
      <dgm:spPr/>
      <dgm:t>
        <a:bodyPr/>
        <a:lstStyle/>
        <a:p>
          <a:endParaRPr lang="ru-RU"/>
        </a:p>
      </dgm:t>
    </dgm:pt>
    <dgm:pt modelId="{135A83A0-50F8-4403-9829-29C5F0FC841D}" type="pres">
      <dgm:prSet presAssocID="{6867B174-4A47-457D-9DBA-73FCEBF26A47}" presName="parentLin" presStyleCnt="0"/>
      <dgm:spPr/>
      <dgm:t>
        <a:bodyPr/>
        <a:lstStyle/>
        <a:p>
          <a:endParaRPr lang="ru-RU"/>
        </a:p>
      </dgm:t>
    </dgm:pt>
    <dgm:pt modelId="{6B21CFF6-2F30-448B-B765-B01F7301D5CD}" type="pres">
      <dgm:prSet presAssocID="{6867B174-4A47-457D-9DBA-73FCEBF26A47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52350AF9-DB1E-4FE3-BC9A-42B59B439B9A}" type="pres">
      <dgm:prSet presAssocID="{6867B174-4A47-457D-9DBA-73FCEBF26A4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3FFC1-421E-4FB2-A73F-C1F44D260EE1}" type="pres">
      <dgm:prSet presAssocID="{6867B174-4A47-457D-9DBA-73FCEBF26A47}" presName="negativeSpace" presStyleCnt="0"/>
      <dgm:spPr/>
      <dgm:t>
        <a:bodyPr/>
        <a:lstStyle/>
        <a:p>
          <a:endParaRPr lang="ru-RU"/>
        </a:p>
      </dgm:t>
    </dgm:pt>
    <dgm:pt modelId="{57ACEDFB-DAAB-4C19-A5C4-3062A0C24E8D}" type="pres">
      <dgm:prSet presAssocID="{6867B174-4A47-457D-9DBA-73FCEBF26A47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D68F58-FDFD-4AB4-A952-4ACE6842AD5D}" type="pres">
      <dgm:prSet presAssocID="{47026F12-7D8C-4CE2-8437-F710C185006B}" presName="spaceBetweenRectangles" presStyleCnt="0"/>
      <dgm:spPr/>
      <dgm:t>
        <a:bodyPr/>
        <a:lstStyle/>
        <a:p>
          <a:endParaRPr lang="ru-RU"/>
        </a:p>
      </dgm:t>
    </dgm:pt>
    <dgm:pt modelId="{B7AB16F0-22D3-48D7-B267-2E69DB65FD4B}" type="pres">
      <dgm:prSet presAssocID="{0BA1A1D6-EDC1-4968-9728-06B7DCAEE439}" presName="parentLin" presStyleCnt="0"/>
      <dgm:spPr/>
      <dgm:t>
        <a:bodyPr/>
        <a:lstStyle/>
        <a:p>
          <a:endParaRPr lang="ru-RU"/>
        </a:p>
      </dgm:t>
    </dgm:pt>
    <dgm:pt modelId="{6FA80BD1-F89D-4D46-817C-8AFCA2664C13}" type="pres">
      <dgm:prSet presAssocID="{0BA1A1D6-EDC1-4968-9728-06B7DCAEE439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52A3687D-706E-4649-9FC0-3F09F88C0B0F}" type="pres">
      <dgm:prSet presAssocID="{0BA1A1D6-EDC1-4968-9728-06B7DCAEE43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C7A6FA-D7D8-406F-B991-B27D48B8B341}" type="pres">
      <dgm:prSet presAssocID="{0BA1A1D6-EDC1-4968-9728-06B7DCAEE439}" presName="negativeSpace" presStyleCnt="0"/>
      <dgm:spPr/>
      <dgm:t>
        <a:bodyPr/>
        <a:lstStyle/>
        <a:p>
          <a:endParaRPr lang="ru-RU"/>
        </a:p>
      </dgm:t>
    </dgm:pt>
    <dgm:pt modelId="{DF0FA7B4-1083-4F77-8233-32889D2014FF}" type="pres">
      <dgm:prSet presAssocID="{0BA1A1D6-EDC1-4968-9728-06B7DCAEE439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D6D7C6-B1E3-4BEF-8A42-4B5B066EE2AA}" type="presOf" srcId="{0BA1A1D6-EDC1-4968-9728-06B7DCAEE439}" destId="{6FA80BD1-F89D-4D46-817C-8AFCA2664C13}" srcOrd="0" destOrd="0" presId="urn:microsoft.com/office/officeart/2005/8/layout/list1"/>
    <dgm:cxn modelId="{FE16721A-3EBC-450C-9C36-B65616B07E49}" type="presOf" srcId="{F9764C6C-FD76-4DF4-99B3-E8FB4C690B83}" destId="{DF0FA7B4-1083-4F77-8233-32889D2014FF}" srcOrd="0" destOrd="0" presId="urn:microsoft.com/office/officeart/2005/8/layout/list1"/>
    <dgm:cxn modelId="{7C46A362-8762-4730-94B2-6D798EE6C4DB}" srcId="{B7C2CE62-B651-4D5E-AB76-E43ADA09427B}" destId="{FC3ECB3E-F958-433E-9218-05D137460FBC}" srcOrd="0" destOrd="0" parTransId="{0E3B39AB-EA77-4EB0-BC5E-FA8506572DFA}" sibTransId="{B4ED21A3-804A-4806-98B3-0DDE6045D19F}"/>
    <dgm:cxn modelId="{B564CBAD-05F3-4A31-A3AB-47E1497B5595}" type="presOf" srcId="{B7C2CE62-B651-4D5E-AB76-E43ADA09427B}" destId="{49D50B51-E8BA-420A-BB25-CC4F945763B7}" srcOrd="0" destOrd="0" presId="urn:microsoft.com/office/officeart/2005/8/layout/list1"/>
    <dgm:cxn modelId="{C6F9E94C-77C1-49C2-A4E7-9DA873447A6D}" type="presOf" srcId="{FC3ECB3E-F958-433E-9218-05D137460FBC}" destId="{A8E30DFD-7F0A-4CC7-B038-114EEF694C79}" srcOrd="0" destOrd="0" presId="urn:microsoft.com/office/officeart/2005/8/layout/list1"/>
    <dgm:cxn modelId="{0EC05521-57FE-4911-BA5E-75D4022973F0}" type="presOf" srcId="{BCE36822-42C2-4062-AC35-2929AE52A550}" destId="{7C35C389-376B-4D05-8AA0-7DFA7E172E31}" srcOrd="1" destOrd="0" presId="urn:microsoft.com/office/officeart/2005/8/layout/list1"/>
    <dgm:cxn modelId="{AC3AF4D8-3027-4ED6-A875-7A901C40AFE9}" type="presOf" srcId="{6867B174-4A47-457D-9DBA-73FCEBF26A47}" destId="{6B21CFF6-2F30-448B-B765-B01F7301D5CD}" srcOrd="0" destOrd="0" presId="urn:microsoft.com/office/officeart/2005/8/layout/list1"/>
    <dgm:cxn modelId="{1CE12997-C4E3-4A55-B1D9-F521219331D1}" type="presOf" srcId="{BCE36822-42C2-4062-AC35-2929AE52A550}" destId="{C0BEFE46-320B-44E2-A2CE-D297D6A03371}" srcOrd="0" destOrd="0" presId="urn:microsoft.com/office/officeart/2005/8/layout/list1"/>
    <dgm:cxn modelId="{C967F95C-E3AE-4627-A9C4-DC9807602753}" type="presOf" srcId="{0BA1A1D6-EDC1-4968-9728-06B7DCAEE439}" destId="{52A3687D-706E-4649-9FC0-3F09F88C0B0F}" srcOrd="1" destOrd="0" presId="urn:microsoft.com/office/officeart/2005/8/layout/list1"/>
    <dgm:cxn modelId="{1A945B60-1939-488D-9C85-FDE6BB2997CB}" srcId="{B7C2CE62-B651-4D5E-AB76-E43ADA09427B}" destId="{0BA1A1D6-EDC1-4968-9728-06B7DCAEE439}" srcOrd="3" destOrd="0" parTransId="{36B0C10F-3C12-4651-AD0A-C2241FC7126A}" sibTransId="{CE13C7C0-5394-408E-A011-41D8238BF9EC}"/>
    <dgm:cxn modelId="{EE1D4986-25C3-4D51-BE52-527FA315B91E}" type="presOf" srcId="{FC3ECB3E-F958-433E-9218-05D137460FBC}" destId="{F2BA6ABB-A59F-4B80-8C98-E0AD980B1209}" srcOrd="1" destOrd="0" presId="urn:microsoft.com/office/officeart/2005/8/layout/list1"/>
    <dgm:cxn modelId="{64CC65E0-44FE-482D-B832-6363D6BF3184}" srcId="{0BA1A1D6-EDC1-4968-9728-06B7DCAEE439}" destId="{F9764C6C-FD76-4DF4-99B3-E8FB4C690B83}" srcOrd="0" destOrd="0" parTransId="{5A9D39BC-CEA3-4183-8B11-8E158BD1A5B1}" sibTransId="{0E2912D7-FC14-42AA-A1DD-4B7AAF5C99B3}"/>
    <dgm:cxn modelId="{E39F568F-A02B-421C-8DD8-DD3D7E4007C4}" srcId="{B7C2CE62-B651-4D5E-AB76-E43ADA09427B}" destId="{6867B174-4A47-457D-9DBA-73FCEBF26A47}" srcOrd="2" destOrd="0" parTransId="{0A1A8342-0717-469B-9E2B-A439B219D03D}" sibTransId="{47026F12-7D8C-4CE2-8437-F710C185006B}"/>
    <dgm:cxn modelId="{57370687-8AD8-4B89-B8E9-311F3A3A2BA5}" srcId="{B7C2CE62-B651-4D5E-AB76-E43ADA09427B}" destId="{BCE36822-42C2-4062-AC35-2929AE52A550}" srcOrd="1" destOrd="0" parTransId="{5B7A0378-8154-456F-9319-0BAADC7186F4}" sibTransId="{D0D350D4-FC0B-479E-9CFB-59E99B542A5C}"/>
    <dgm:cxn modelId="{655ECAA5-BDE1-48B9-BC83-2F61FD10B496}" type="presOf" srcId="{6867B174-4A47-457D-9DBA-73FCEBF26A47}" destId="{52350AF9-DB1E-4FE3-BC9A-42B59B439B9A}" srcOrd="1" destOrd="0" presId="urn:microsoft.com/office/officeart/2005/8/layout/list1"/>
    <dgm:cxn modelId="{289C80B9-ECF7-42DF-B4CE-D65478C337E0}" type="presParOf" srcId="{49D50B51-E8BA-420A-BB25-CC4F945763B7}" destId="{D7E66C94-CFAE-4AD3-ACA1-4E084B5A85E9}" srcOrd="0" destOrd="0" presId="urn:microsoft.com/office/officeart/2005/8/layout/list1"/>
    <dgm:cxn modelId="{D06FD74A-D518-463D-9496-D43DDF6E5451}" type="presParOf" srcId="{D7E66C94-CFAE-4AD3-ACA1-4E084B5A85E9}" destId="{A8E30DFD-7F0A-4CC7-B038-114EEF694C79}" srcOrd="0" destOrd="0" presId="urn:microsoft.com/office/officeart/2005/8/layout/list1"/>
    <dgm:cxn modelId="{18E0646D-AC4A-40B7-AB36-27120C854B1E}" type="presParOf" srcId="{D7E66C94-CFAE-4AD3-ACA1-4E084B5A85E9}" destId="{F2BA6ABB-A59F-4B80-8C98-E0AD980B1209}" srcOrd="1" destOrd="0" presId="urn:microsoft.com/office/officeart/2005/8/layout/list1"/>
    <dgm:cxn modelId="{F6D3F9A6-A0E6-46D7-AA06-D67C583ED3DA}" type="presParOf" srcId="{49D50B51-E8BA-420A-BB25-CC4F945763B7}" destId="{36764932-8B67-4CC9-A679-0B7D238AE92B}" srcOrd="1" destOrd="0" presId="urn:microsoft.com/office/officeart/2005/8/layout/list1"/>
    <dgm:cxn modelId="{B5452F6D-F509-42DE-BC27-89121A732FE0}" type="presParOf" srcId="{49D50B51-E8BA-420A-BB25-CC4F945763B7}" destId="{B2384CBB-B277-4768-849F-F628BB56A3AA}" srcOrd="2" destOrd="0" presId="urn:microsoft.com/office/officeart/2005/8/layout/list1"/>
    <dgm:cxn modelId="{F168A3E4-A649-41A7-B842-2233F73996FA}" type="presParOf" srcId="{49D50B51-E8BA-420A-BB25-CC4F945763B7}" destId="{1C0E00C0-BB57-4CC1-A0CF-27FBF54BAA1C}" srcOrd="3" destOrd="0" presId="urn:microsoft.com/office/officeart/2005/8/layout/list1"/>
    <dgm:cxn modelId="{2B8199CF-7FE4-4373-8E9F-0E7B2BFD0E34}" type="presParOf" srcId="{49D50B51-E8BA-420A-BB25-CC4F945763B7}" destId="{7E6E9860-3F4B-4D48-B643-5FACB93816DC}" srcOrd="4" destOrd="0" presId="urn:microsoft.com/office/officeart/2005/8/layout/list1"/>
    <dgm:cxn modelId="{9D8A658D-7871-4484-AC6A-428D74995438}" type="presParOf" srcId="{7E6E9860-3F4B-4D48-B643-5FACB93816DC}" destId="{C0BEFE46-320B-44E2-A2CE-D297D6A03371}" srcOrd="0" destOrd="0" presId="urn:microsoft.com/office/officeart/2005/8/layout/list1"/>
    <dgm:cxn modelId="{956DC845-3C07-4244-B531-0B0C5585F732}" type="presParOf" srcId="{7E6E9860-3F4B-4D48-B643-5FACB93816DC}" destId="{7C35C389-376B-4D05-8AA0-7DFA7E172E31}" srcOrd="1" destOrd="0" presId="urn:microsoft.com/office/officeart/2005/8/layout/list1"/>
    <dgm:cxn modelId="{C07E57F9-CFF8-4176-B41E-92EB9A8022A6}" type="presParOf" srcId="{49D50B51-E8BA-420A-BB25-CC4F945763B7}" destId="{47E428B0-05B5-4E12-BAC5-7EE33133F264}" srcOrd="5" destOrd="0" presId="urn:microsoft.com/office/officeart/2005/8/layout/list1"/>
    <dgm:cxn modelId="{A4F5B837-867E-4EA1-8100-2ABFBABA68A1}" type="presParOf" srcId="{49D50B51-E8BA-420A-BB25-CC4F945763B7}" destId="{42F79E4C-BA5B-4C32-9B43-6476C777A5D3}" srcOrd="6" destOrd="0" presId="urn:microsoft.com/office/officeart/2005/8/layout/list1"/>
    <dgm:cxn modelId="{22A61A5F-BBB4-4FDD-AC73-C72EC9817074}" type="presParOf" srcId="{49D50B51-E8BA-420A-BB25-CC4F945763B7}" destId="{C23C91FD-7B93-4A0D-BA07-707093E08E6C}" srcOrd="7" destOrd="0" presId="urn:microsoft.com/office/officeart/2005/8/layout/list1"/>
    <dgm:cxn modelId="{CD7D7B29-FB04-4BAD-A1DB-8E37F20AC263}" type="presParOf" srcId="{49D50B51-E8BA-420A-BB25-CC4F945763B7}" destId="{135A83A0-50F8-4403-9829-29C5F0FC841D}" srcOrd="8" destOrd="0" presId="urn:microsoft.com/office/officeart/2005/8/layout/list1"/>
    <dgm:cxn modelId="{FB7A467A-3526-407F-A229-8DC3315CE74D}" type="presParOf" srcId="{135A83A0-50F8-4403-9829-29C5F0FC841D}" destId="{6B21CFF6-2F30-448B-B765-B01F7301D5CD}" srcOrd="0" destOrd="0" presId="urn:microsoft.com/office/officeart/2005/8/layout/list1"/>
    <dgm:cxn modelId="{6C17A904-8D54-4AC2-B6EA-2CDF7FC02661}" type="presParOf" srcId="{135A83A0-50F8-4403-9829-29C5F0FC841D}" destId="{52350AF9-DB1E-4FE3-BC9A-42B59B439B9A}" srcOrd="1" destOrd="0" presId="urn:microsoft.com/office/officeart/2005/8/layout/list1"/>
    <dgm:cxn modelId="{A04827EC-70AA-4248-9CE6-83C6AB1E0128}" type="presParOf" srcId="{49D50B51-E8BA-420A-BB25-CC4F945763B7}" destId="{54B3FFC1-421E-4FB2-A73F-C1F44D260EE1}" srcOrd="9" destOrd="0" presId="urn:microsoft.com/office/officeart/2005/8/layout/list1"/>
    <dgm:cxn modelId="{F4DB066C-82E7-4FDB-BE23-6D30E26EA20A}" type="presParOf" srcId="{49D50B51-E8BA-420A-BB25-CC4F945763B7}" destId="{57ACEDFB-DAAB-4C19-A5C4-3062A0C24E8D}" srcOrd="10" destOrd="0" presId="urn:microsoft.com/office/officeart/2005/8/layout/list1"/>
    <dgm:cxn modelId="{7382DB70-6D10-49CD-B280-E36A9FEC17C8}" type="presParOf" srcId="{49D50B51-E8BA-420A-BB25-CC4F945763B7}" destId="{CED68F58-FDFD-4AB4-A952-4ACE6842AD5D}" srcOrd="11" destOrd="0" presId="urn:microsoft.com/office/officeart/2005/8/layout/list1"/>
    <dgm:cxn modelId="{9B5691EC-2290-4169-B1C5-5EAEB42C6C38}" type="presParOf" srcId="{49D50B51-E8BA-420A-BB25-CC4F945763B7}" destId="{B7AB16F0-22D3-48D7-B267-2E69DB65FD4B}" srcOrd="12" destOrd="0" presId="urn:microsoft.com/office/officeart/2005/8/layout/list1"/>
    <dgm:cxn modelId="{BFF4C754-4379-42B2-A0A4-806FD0F430A2}" type="presParOf" srcId="{B7AB16F0-22D3-48D7-B267-2E69DB65FD4B}" destId="{6FA80BD1-F89D-4D46-817C-8AFCA2664C13}" srcOrd="0" destOrd="0" presId="urn:microsoft.com/office/officeart/2005/8/layout/list1"/>
    <dgm:cxn modelId="{1838F071-174A-4C1D-BD22-F565ADF5723F}" type="presParOf" srcId="{B7AB16F0-22D3-48D7-B267-2E69DB65FD4B}" destId="{52A3687D-706E-4649-9FC0-3F09F88C0B0F}" srcOrd="1" destOrd="0" presId="urn:microsoft.com/office/officeart/2005/8/layout/list1"/>
    <dgm:cxn modelId="{E35664BC-5424-4D1A-AE75-42E15A55C208}" type="presParOf" srcId="{49D50B51-E8BA-420A-BB25-CC4F945763B7}" destId="{20C7A6FA-D7D8-406F-B991-B27D48B8B341}" srcOrd="13" destOrd="0" presId="urn:microsoft.com/office/officeart/2005/8/layout/list1"/>
    <dgm:cxn modelId="{65BB65B9-2331-45F4-B50C-6DFF9E61F62E}" type="presParOf" srcId="{49D50B51-E8BA-420A-BB25-CC4F945763B7}" destId="{DF0FA7B4-1083-4F77-8233-32889D2014FF}" srcOrd="14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384CBB-B277-4768-849F-F628BB56A3AA}">
      <dsp:nvSpPr>
        <dsp:cNvPr id="0" name=""/>
        <dsp:cNvSpPr/>
      </dsp:nvSpPr>
      <dsp:spPr>
        <a:xfrm>
          <a:off x="0" y="431481"/>
          <a:ext cx="8229600" cy="630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BA6ABB-A59F-4B80-8C98-E0AD980B1209}">
      <dsp:nvSpPr>
        <dsp:cNvPr id="0" name=""/>
        <dsp:cNvSpPr/>
      </dsp:nvSpPr>
      <dsp:spPr>
        <a:xfrm>
          <a:off x="411480" y="62481"/>
          <a:ext cx="5760720" cy="7380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Диагностическое</a:t>
          </a:r>
          <a:endParaRPr lang="ru-RU" sz="2800" b="1" kern="1200" dirty="0"/>
        </a:p>
      </dsp:txBody>
      <dsp:txXfrm>
        <a:off x="447506" y="98507"/>
        <a:ext cx="5688668" cy="665948"/>
      </dsp:txXfrm>
    </dsp:sp>
    <dsp:sp modelId="{42F79E4C-BA5B-4C32-9B43-6476C777A5D3}">
      <dsp:nvSpPr>
        <dsp:cNvPr id="0" name=""/>
        <dsp:cNvSpPr/>
      </dsp:nvSpPr>
      <dsp:spPr>
        <a:xfrm>
          <a:off x="0" y="1565481"/>
          <a:ext cx="8229600" cy="630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35C389-376B-4D05-8AA0-7DFA7E172E31}">
      <dsp:nvSpPr>
        <dsp:cNvPr id="0" name=""/>
        <dsp:cNvSpPr/>
      </dsp:nvSpPr>
      <dsp:spPr>
        <a:xfrm>
          <a:off x="411480" y="1196481"/>
          <a:ext cx="6686467" cy="7380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marR="0" lvl="0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smtClean="0"/>
            <a:t>Коррекционно-развивающее</a:t>
          </a:r>
          <a:endParaRPr lang="ru-RU" sz="2500" kern="1200" dirty="0"/>
        </a:p>
      </dsp:txBody>
      <dsp:txXfrm>
        <a:off x="447506" y="1232507"/>
        <a:ext cx="6614415" cy="665948"/>
      </dsp:txXfrm>
    </dsp:sp>
    <dsp:sp modelId="{57ACEDFB-DAAB-4C19-A5C4-3062A0C24E8D}">
      <dsp:nvSpPr>
        <dsp:cNvPr id="0" name=""/>
        <dsp:cNvSpPr/>
      </dsp:nvSpPr>
      <dsp:spPr>
        <a:xfrm>
          <a:off x="0" y="2699481"/>
          <a:ext cx="8229600" cy="630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350AF9-DB1E-4FE3-BC9A-42B59B439B9A}">
      <dsp:nvSpPr>
        <dsp:cNvPr id="0" name=""/>
        <dsp:cNvSpPr/>
      </dsp:nvSpPr>
      <dsp:spPr>
        <a:xfrm>
          <a:off x="411480" y="2330481"/>
          <a:ext cx="5760720" cy="7380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Мониторинга</a:t>
          </a:r>
          <a:endParaRPr lang="ru-RU" sz="2800" b="1" kern="1200" dirty="0"/>
        </a:p>
      </dsp:txBody>
      <dsp:txXfrm>
        <a:off x="447506" y="2366507"/>
        <a:ext cx="5688668" cy="665948"/>
      </dsp:txXfrm>
    </dsp:sp>
    <dsp:sp modelId="{DF0FA7B4-1083-4F77-8233-32889D2014FF}">
      <dsp:nvSpPr>
        <dsp:cNvPr id="0" name=""/>
        <dsp:cNvSpPr/>
      </dsp:nvSpPr>
      <dsp:spPr>
        <a:xfrm>
          <a:off x="0" y="3833481"/>
          <a:ext cx="8229600" cy="630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 dirty="0">
            <a:solidFill>
              <a:srgbClr val="002060"/>
            </a:solidFill>
          </a:endParaRPr>
        </a:p>
      </dsp:txBody>
      <dsp:txXfrm>
        <a:off x="0" y="3833481"/>
        <a:ext cx="8229600" cy="630000"/>
      </dsp:txXfrm>
    </dsp:sp>
    <dsp:sp modelId="{52A3687D-706E-4649-9FC0-3F09F88C0B0F}">
      <dsp:nvSpPr>
        <dsp:cNvPr id="0" name=""/>
        <dsp:cNvSpPr/>
      </dsp:nvSpPr>
      <dsp:spPr>
        <a:xfrm>
          <a:off x="411480" y="3464481"/>
          <a:ext cx="5760720" cy="7380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Консультационно-методическое</a:t>
          </a:r>
          <a:endParaRPr lang="ru-RU" sz="2800" b="1" kern="1200" dirty="0"/>
        </a:p>
      </dsp:txBody>
      <dsp:txXfrm>
        <a:off x="447506" y="3500507"/>
        <a:ext cx="5688668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16BFE-CBFF-4DD3-ADEF-35B014C0F99F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E78DE-0231-4069-A3D9-9B204CAFDC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4651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476672"/>
            <a:ext cx="6406480" cy="3677794"/>
          </a:xfrm>
        </p:spPr>
        <p:txBody>
          <a:bodyPr>
            <a:normAutofit/>
          </a:bodyPr>
          <a:lstStyle/>
          <a:p>
            <a:r>
              <a:rPr lang="ru-RU" sz="3200" b="0" dirty="0" smtClean="0">
                <a:solidFill>
                  <a:srgbClr val="002060"/>
                </a:solidFill>
              </a:rPr>
              <a:t>Из опыта  </a:t>
            </a:r>
            <a:r>
              <a:rPr lang="ru-RU" sz="3200" b="0" dirty="0">
                <a:solidFill>
                  <a:srgbClr val="002060"/>
                </a:solidFill>
              </a:rPr>
              <a:t>психологического </a:t>
            </a:r>
            <a:r>
              <a:rPr lang="ru-RU" sz="3200" b="0" dirty="0" smtClean="0">
                <a:solidFill>
                  <a:srgbClr val="002060"/>
                </a:solidFill>
              </a:rPr>
              <a:t>сопровождения </a:t>
            </a:r>
            <a:r>
              <a:rPr lang="ru-RU" sz="3200" b="0" dirty="0" smtClean="0">
                <a:solidFill>
                  <a:srgbClr val="002060"/>
                </a:solidFill>
              </a:rPr>
              <a:t>студентов с ОВЗ и инвалидностью в Кемеровском областном медицинском колледже</a:t>
            </a:r>
            <a:r>
              <a:rPr lang="ru-RU" sz="3200" b="0" dirty="0"/>
              <a:t/>
            </a:r>
            <a:br>
              <a:rPr lang="ru-RU" sz="3200" b="0" dirty="0"/>
            </a:br>
            <a:endParaRPr lang="ru-RU" sz="3200" b="0" dirty="0"/>
          </a:p>
        </p:txBody>
      </p:sp>
    </p:spTree>
    <p:extLst>
      <p:ext uri="{BB962C8B-B14F-4D97-AF65-F5344CB8AC3E}">
        <p14:creationId xmlns="" xmlns:p14="http://schemas.microsoft.com/office/powerpoint/2010/main" val="418665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56207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Коррекционно-развивающее направление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856984" cy="5688632"/>
          </a:xfr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rgbClr val="1B587C"/>
                </a:solidFill>
              </a:rPr>
              <a:t>Цель:</a:t>
            </a:r>
          </a:p>
          <a:p>
            <a:pPr algn="just"/>
            <a:r>
              <a:rPr lang="ru-RU" sz="2800" b="1" dirty="0">
                <a:solidFill>
                  <a:srgbClr val="1B587C"/>
                </a:solidFill>
              </a:rPr>
              <a:t>Интеллектуальное развитие  </a:t>
            </a:r>
            <a:r>
              <a:rPr lang="ru-RU" sz="2800" b="1" dirty="0" smtClean="0">
                <a:solidFill>
                  <a:srgbClr val="1B587C"/>
                </a:solidFill>
              </a:rPr>
              <a:t>студента, овладение ОК и ПК; </a:t>
            </a:r>
          </a:p>
          <a:p>
            <a:pPr algn="just"/>
            <a:r>
              <a:rPr lang="ru-RU" sz="2800" b="1" dirty="0" smtClean="0">
                <a:solidFill>
                  <a:srgbClr val="1B587C"/>
                </a:solidFill>
              </a:rPr>
              <a:t>стимулирование </a:t>
            </a:r>
            <a:r>
              <a:rPr lang="ru-RU" sz="2800" b="1" dirty="0">
                <a:solidFill>
                  <a:srgbClr val="1B587C"/>
                </a:solidFill>
              </a:rPr>
              <a:t>положительных изменений в </a:t>
            </a:r>
            <a:r>
              <a:rPr lang="ru-RU" sz="2800" b="1" dirty="0" smtClean="0">
                <a:solidFill>
                  <a:srgbClr val="1B587C"/>
                </a:solidFill>
              </a:rPr>
              <a:t>личности, </a:t>
            </a:r>
            <a:r>
              <a:rPr lang="ru-RU" sz="2800" b="1" dirty="0">
                <a:solidFill>
                  <a:srgbClr val="1B587C"/>
                </a:solidFill>
              </a:rPr>
              <a:t>поддержка процессов </a:t>
            </a:r>
            <a:r>
              <a:rPr lang="ru-RU" sz="2800" b="1" dirty="0" smtClean="0">
                <a:solidFill>
                  <a:srgbClr val="1B587C"/>
                </a:solidFill>
              </a:rPr>
              <a:t>самовыражения</a:t>
            </a:r>
            <a:r>
              <a:rPr lang="ru-RU" sz="2800" b="1" dirty="0">
                <a:solidFill>
                  <a:srgbClr val="1B587C"/>
                </a:solidFill>
              </a:rPr>
              <a:t>, </a:t>
            </a:r>
            <a:endParaRPr lang="ru-RU" sz="2800" b="1" dirty="0" smtClean="0">
              <a:solidFill>
                <a:srgbClr val="1B587C"/>
              </a:solidFill>
            </a:endParaRPr>
          </a:p>
          <a:p>
            <a:pPr algn="just"/>
            <a:r>
              <a:rPr lang="ru-RU" sz="2800" b="1" dirty="0" smtClean="0">
                <a:solidFill>
                  <a:srgbClr val="1B587C"/>
                </a:solidFill>
              </a:rPr>
              <a:t>обеспечение </a:t>
            </a:r>
            <a:r>
              <a:rPr lang="ru-RU" sz="2800" b="1" dirty="0">
                <a:solidFill>
                  <a:srgbClr val="1B587C"/>
                </a:solidFill>
              </a:rPr>
              <a:t>развития групповых и общественных коллективов</a:t>
            </a:r>
          </a:p>
          <a:p>
            <a:pPr marL="304038" indent="-285750" algn="just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1B587C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педагогический </a:t>
            </a:r>
            <a:r>
              <a:rPr lang="ru-RU" b="1" dirty="0">
                <a:solidFill>
                  <a:schemeClr val="tx1"/>
                </a:solidFill>
              </a:rPr>
              <a:t>коллектив, кураторы групп, педагоги-психологи, заведующие отделением, студенческий актив, медицинские </a:t>
            </a:r>
            <a:r>
              <a:rPr lang="ru-RU" b="1" dirty="0" smtClean="0">
                <a:solidFill>
                  <a:schemeClr val="tx1"/>
                </a:solidFill>
              </a:rPr>
              <a:t>работники, родители.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858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483768" y="533400"/>
            <a:ext cx="6120680" cy="447328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effectLst/>
              </a:rPr>
              <a:t>Коррекционно-развивающее направление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1685490692"/>
              </p:ext>
            </p:extLst>
          </p:nvPr>
        </p:nvGraphicFramePr>
        <p:xfrm>
          <a:off x="395288" y="930275"/>
          <a:ext cx="8208962" cy="430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81"/>
                <a:gridCol w="4104481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Педагогу-психологу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1 семестр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Коррекция психоэмоционального состояния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Групповая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консультация,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Совместный кураторский час о хобби,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Участие в выставке «Хобби как фактор преодоления тревожности»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Развитие познавательных способностей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Проба </a:t>
                      </a:r>
                      <a:r>
                        <a:rPr lang="ru-RU" baseline="0" dirty="0" err="1" smtClean="0">
                          <a:solidFill>
                            <a:schemeClr val="tx1"/>
                          </a:solidFill>
                        </a:rPr>
                        <a:t>Шульте</a:t>
                      </a:r>
                      <a:endParaRPr lang="ru-RU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i="1" dirty="0" smtClean="0">
                          <a:solidFill>
                            <a:schemeClr val="tx1"/>
                          </a:solidFill>
                        </a:rPr>
                        <a:t>Педагогу-психологу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FontTx/>
                        <a:buNone/>
                      </a:pPr>
                      <a:r>
                        <a:rPr lang="ru-RU" b="1" i="1" baseline="0" dirty="0" smtClean="0">
                          <a:solidFill>
                            <a:schemeClr val="tx1"/>
                          </a:solidFill>
                        </a:rPr>
                        <a:t>1, 2 семестр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Мотивация на развитие речи через обогащение и активизацию 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словаря (активного и пассивного) профессиональными терминами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Индивидуальная консультация  (совместная с родителями)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25" y="5733256"/>
            <a:ext cx="1296145" cy="12961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9945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483768" y="533400"/>
            <a:ext cx="6120680" cy="44732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effectLst/>
              </a:rPr>
              <a:t>Коррекционно-развивающее направление (продолжение)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1162728038"/>
              </p:ext>
            </p:extLst>
          </p:nvPr>
        </p:nvGraphicFramePr>
        <p:xfrm>
          <a:off x="395288" y="930274"/>
          <a:ext cx="8208962" cy="4050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776"/>
                <a:gridCol w="3456186"/>
              </a:tblGrid>
              <a:tr h="384224">
                <a:tc>
                  <a:txBody>
                    <a:bodyPr/>
                    <a:lstStyle/>
                    <a:p>
                      <a:pPr algn="r"/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Педагогу-психологу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В течении всего периода обучения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51584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- </a:t>
                      </a:r>
                      <a:r>
                        <a:rPr lang="ru-RU" dirty="0" smtClean="0"/>
                        <a:t>Рекомендовано </a:t>
                      </a:r>
                      <a:r>
                        <a:rPr lang="ru-RU" dirty="0" smtClean="0"/>
                        <a:t>аналитическое чтение и письмо, ведение словарей и глоссария</a:t>
                      </a:r>
                      <a:r>
                        <a:rPr lang="ru-RU" baseline="0" dirty="0" smtClean="0"/>
                        <a:t> по учебной дисциплине и в дальнейшем по профессиональным модулям</a:t>
                      </a:r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ru-RU" baseline="0" dirty="0" smtClean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23162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- </a:t>
                      </a:r>
                      <a:r>
                        <a:rPr lang="ru-RU" baseline="0" dirty="0" smtClean="0"/>
                        <a:t>Рекомендована </a:t>
                      </a:r>
                      <a:r>
                        <a:rPr lang="ru-RU" baseline="0" dirty="0" smtClean="0"/>
                        <a:t>работа над произносительной стороной устной речи и по развитию слухового восприятия медицинских терминов</a:t>
                      </a:r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ru-RU" baseline="0" dirty="0" smtClean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63181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-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Эмоциональная </a:t>
                      </a:r>
                      <a:r>
                        <a:rPr lang="ru-RU" dirty="0" smtClean="0"/>
                        <a:t>поддержка обучающегося и его родителей</a:t>
                      </a:r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ru-RU" baseline="0" dirty="0" smtClean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25" y="5733256"/>
            <a:ext cx="1296145" cy="12961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6878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Направление мониторинга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94992"/>
            <a:ext cx="8856984" cy="4783570"/>
          </a:xfr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18288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Цель:</a:t>
            </a:r>
          </a:p>
          <a:p>
            <a:pPr marL="304038" indent="-28575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2800" b="1" dirty="0" smtClean="0">
                <a:solidFill>
                  <a:srgbClr val="002060"/>
                </a:solidFill>
              </a:rPr>
              <a:t>анализ </a:t>
            </a:r>
            <a:r>
              <a:rPr lang="ru-RU" sz="2800" b="1" dirty="0">
                <a:solidFill>
                  <a:srgbClr val="002060"/>
                </a:solidFill>
              </a:rPr>
              <a:t>результативности проводимой работы </a:t>
            </a:r>
            <a:r>
              <a:rPr lang="ru-RU" sz="2800" b="1" dirty="0" smtClean="0">
                <a:solidFill>
                  <a:srgbClr val="002060"/>
                </a:solidFill>
              </a:rPr>
              <a:t>и эффективность обучения, оценка  </a:t>
            </a:r>
            <a:r>
              <a:rPr lang="ru-RU" sz="2800" b="1" dirty="0">
                <a:solidFill>
                  <a:srgbClr val="002060"/>
                </a:solidFill>
              </a:rPr>
              <a:t>результатов профессионального самоопределения </a:t>
            </a:r>
            <a:r>
              <a:rPr lang="ru-RU" sz="2800" b="1" dirty="0" smtClean="0">
                <a:solidFill>
                  <a:srgbClr val="002060"/>
                </a:solidFill>
              </a:rPr>
              <a:t> и личностного развития.</a:t>
            </a:r>
            <a:endParaRPr lang="ru-RU" sz="2800" b="1" i="1" dirty="0">
              <a:solidFill>
                <a:srgbClr val="002060"/>
              </a:solidFill>
            </a:endParaRPr>
          </a:p>
          <a:p>
            <a:pPr marL="304038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800" b="1" i="1" dirty="0">
              <a:solidFill>
                <a:srgbClr val="002060"/>
              </a:solidFill>
            </a:endParaRPr>
          </a:p>
          <a:p>
            <a:pPr marL="304038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800" b="1" i="1" dirty="0" smtClean="0">
                <a:solidFill>
                  <a:schemeClr val="tx1"/>
                </a:solidFill>
              </a:rPr>
              <a:t>педагоги-психологи, педагогический коллектив, заведующий отделением, заведующий </a:t>
            </a:r>
            <a:r>
              <a:rPr lang="ru-RU" sz="2800" b="1" i="1" dirty="0">
                <a:solidFill>
                  <a:schemeClr val="tx1"/>
                </a:solidFill>
              </a:rPr>
              <a:t>практикой</a:t>
            </a:r>
            <a:r>
              <a:rPr lang="ru-RU" sz="2800" b="1" i="1" dirty="0" smtClean="0">
                <a:solidFill>
                  <a:schemeClr val="tx1"/>
                </a:solidFill>
              </a:rPr>
              <a:t>, медицинские работники, родители.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211960" y="1493167"/>
            <a:ext cx="3456384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1632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3528" y="5805264"/>
            <a:ext cx="8183880" cy="90872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rgbClr val="002060"/>
                </a:solidFill>
                <a:effectLst/>
              </a:rPr>
              <a:t>мониторинг</a:t>
            </a:r>
            <a:br>
              <a:rPr lang="ru-RU" sz="2000" dirty="0" smtClean="0">
                <a:solidFill>
                  <a:srgbClr val="002060"/>
                </a:solidFill>
                <a:effectLst/>
              </a:rPr>
            </a:br>
            <a:r>
              <a:rPr lang="ru-RU" sz="2000" i="1" dirty="0" smtClean="0">
                <a:solidFill>
                  <a:srgbClr val="002060"/>
                </a:solidFill>
                <a:effectLst/>
              </a:rPr>
              <a:t>психодиагностическая  составляющая</a:t>
            </a:r>
            <a:endParaRPr lang="ru-RU" sz="2000" i="1" dirty="0">
              <a:solidFill>
                <a:srgbClr val="00206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924176"/>
            <a:ext cx="1115536" cy="1301458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69602366"/>
              </p:ext>
            </p:extLst>
          </p:nvPr>
        </p:nvGraphicFramePr>
        <p:xfrm>
          <a:off x="467544" y="476672"/>
          <a:ext cx="8280920" cy="5822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787"/>
                <a:gridCol w="3744965"/>
                <a:gridCol w="1512168"/>
              </a:tblGrid>
              <a:tr h="44640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Методика или документ для изучения</a:t>
                      </a:r>
                      <a:endParaRPr lang="ru-RU" sz="16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Цель исследования (изучения)</a:t>
                      </a:r>
                      <a:endParaRPr lang="ru-RU" sz="16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Примечание</a:t>
                      </a:r>
                      <a:endParaRPr lang="ru-RU" sz="16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446405"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Шкала</a:t>
                      </a:r>
                      <a:r>
                        <a:rPr lang="ru-RU" sz="2000" b="1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тревожности Тейлора</a:t>
                      </a:r>
                      <a:endParaRPr lang="ru-RU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Определение уровня тревожности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21.04.2017г </a:t>
                      </a:r>
                      <a:r>
                        <a:rPr lang="ru-RU" sz="16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гр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/консул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446405"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Метод цветовых выборов</a:t>
                      </a:r>
                      <a:endParaRPr lang="ru-RU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Диагностика эмоционального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состояния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14.05.2017г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ин/консул</a:t>
                      </a:r>
                      <a:endParaRPr lang="ru-RU" sz="16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998944"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Методика «Личностный</a:t>
                      </a:r>
                      <a:r>
                        <a:rPr lang="ru-RU" sz="2000" b="1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рост»</a:t>
                      </a:r>
                      <a:endParaRPr lang="ru-RU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Изучение характера отношений к миру, к другим людям, к самому себе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10.06.2017г</a:t>
                      </a:r>
                    </a:p>
                    <a:p>
                      <a:pPr algn="just"/>
                      <a:r>
                        <a:rPr lang="ru-RU" sz="160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гр</a:t>
                      </a:r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/</a:t>
                      </a:r>
                      <a:r>
                        <a:rPr lang="ru-RU" sz="160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конс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Шкала</a:t>
                      </a:r>
                      <a:r>
                        <a:rPr lang="ru-RU" sz="2000" b="1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тревожности Тейлора</a:t>
                      </a:r>
                      <a:endParaRPr lang="ru-RU" sz="20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just"/>
                      <a:endParaRPr lang="ru-RU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Определение уровня тревожности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05.09.2018г </a:t>
                      </a:r>
                      <a:r>
                        <a:rPr lang="ru-RU" sz="16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гр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/консул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473184"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ЛАП</a:t>
                      </a:r>
                      <a:endParaRPr lang="ru-RU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Определение личностно-адаптационного потенциала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09.10.18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УСК</a:t>
                      </a:r>
                      <a:endParaRPr lang="ru-RU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Определение локуса-контроля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3381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994122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2060"/>
                </a:solidFill>
              </a:rPr>
              <a:t>Консультационно-методическое направление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Цель: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002060"/>
                </a:solidFill>
              </a:rPr>
              <a:t>оказание </a:t>
            </a:r>
            <a:r>
              <a:rPr lang="ru-RU" sz="2800" b="1" dirty="0">
                <a:solidFill>
                  <a:srgbClr val="002060"/>
                </a:solidFill>
              </a:rPr>
              <a:t>методической и консультативной помощи родителям и </a:t>
            </a:r>
            <a:r>
              <a:rPr lang="ru-RU" sz="2800" b="1" dirty="0" smtClean="0">
                <a:solidFill>
                  <a:srgbClr val="002060"/>
                </a:solidFill>
              </a:rPr>
              <a:t>педагогам по вопросам оказания помощи и поддержки.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800" b="1" dirty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304038" lvl="0" indent="-285750">
              <a:spcBef>
                <a:spcPts val="0"/>
              </a:spcBef>
              <a:buClr>
                <a:srgbClr val="FE8637"/>
              </a:buClr>
              <a:buFont typeface="Wingdings" panose="05000000000000000000" pitchFamily="2" charset="2"/>
              <a:buChar char="Ø"/>
            </a:pPr>
            <a:r>
              <a:rPr lang="ru-RU" sz="2800" b="1" i="1" dirty="0">
                <a:solidFill>
                  <a:prstClr val="black"/>
                </a:solidFill>
              </a:rPr>
              <a:t>педагоги-психологи, </a:t>
            </a:r>
            <a:r>
              <a:rPr lang="ru-RU" sz="2800" b="1" i="1" dirty="0" smtClean="0">
                <a:solidFill>
                  <a:prstClr val="black"/>
                </a:solidFill>
              </a:rPr>
              <a:t>родители, педагоги, </a:t>
            </a:r>
            <a:r>
              <a:rPr lang="ru-RU" sz="2800" b="1" i="1" dirty="0">
                <a:solidFill>
                  <a:prstClr val="black"/>
                </a:solidFill>
              </a:rPr>
              <a:t>заведующий отделением, заведующий практикой, комиссия по </a:t>
            </a:r>
            <a:r>
              <a:rPr lang="ru-RU" sz="2800" b="1" i="1" dirty="0" smtClean="0">
                <a:solidFill>
                  <a:prstClr val="black"/>
                </a:solidFill>
              </a:rPr>
              <a:t>трудоустройству.</a:t>
            </a:r>
            <a:endParaRPr lang="ru-RU" sz="2800" b="1" i="1" dirty="0">
              <a:solidFill>
                <a:prstClr val="black"/>
              </a:solidFill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8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141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483768" y="533400"/>
            <a:ext cx="6120680" cy="44732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>
                <a:solidFill>
                  <a:srgbClr val="002060"/>
                </a:solidFill>
              </a:rPr>
              <a:t>Консультационно-методическое направление</a:t>
            </a: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655117875"/>
              </p:ext>
            </p:extLst>
          </p:nvPr>
        </p:nvGraphicFramePr>
        <p:xfrm>
          <a:off x="395288" y="930275"/>
          <a:ext cx="8208962" cy="522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81"/>
                <a:gridCol w="4104481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Родителям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1 семестр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Обучение навыкам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саморегуляции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и учебной деятельности в новых условиях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Индивидуальная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консультация,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Развитие сети социальной поддержки (через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aseline="0" dirty="0" err="1" smtClean="0">
                          <a:solidFill>
                            <a:schemeClr val="tx1"/>
                          </a:solidFill>
                        </a:rPr>
                        <a:t>одногруппников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Совместное выездное мероприятие «День рождения группы»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Мероприятия общекультурные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i="1" dirty="0" smtClean="0">
                          <a:solidFill>
                            <a:schemeClr val="tx1"/>
                          </a:solidFill>
                        </a:rPr>
                        <a:t>Родителям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FontTx/>
                        <a:buNone/>
                      </a:pPr>
                      <a:r>
                        <a:rPr lang="ru-RU" b="1" i="1" baseline="0" dirty="0" smtClean="0">
                          <a:solidFill>
                            <a:schemeClr val="tx1"/>
                          </a:solidFill>
                        </a:rPr>
                        <a:t>2 семестр и далее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Контроль-поддержка с использованием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дактилирования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с целью отработки артикуляционных схем слова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Индивидуальная консультация  (совместная с куратором)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Расширение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сети социальной поддержки (обращение к дефектологу ОУ, где ранее обучался  студент)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ru-RU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25" y="5733256"/>
            <a:ext cx="1296145" cy="12961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5621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483768" y="533400"/>
            <a:ext cx="6120680" cy="44732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>
                <a:solidFill>
                  <a:srgbClr val="002060"/>
                </a:solidFill>
              </a:rPr>
              <a:t>Консультационно-методическое направление</a:t>
            </a: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4016126182"/>
              </p:ext>
            </p:extLst>
          </p:nvPr>
        </p:nvGraphicFramePr>
        <p:xfrm>
          <a:off x="395536" y="1328896"/>
          <a:ext cx="8208962" cy="440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81"/>
                <a:gridCol w="4104481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Педагогам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1 семестр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Повышение компетентности по вопросам инклюзивного образования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Цикл семинаров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Индивидуальные  консультации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Рекомендации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вопросам обучения и воспитания лиц с ОВЗ и инвалидов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ru-RU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i="1" dirty="0" smtClean="0">
                          <a:solidFill>
                            <a:schemeClr val="tx1"/>
                          </a:solidFill>
                        </a:rPr>
                        <a:t>Педагогам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FontTx/>
                        <a:buNone/>
                      </a:pPr>
                      <a:r>
                        <a:rPr lang="ru-RU" b="1" i="1" baseline="0" dirty="0" smtClean="0">
                          <a:solidFill>
                            <a:schemeClr val="tx1"/>
                          </a:solidFill>
                        </a:rPr>
                        <a:t>2 семестр и далее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Проведение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психолого-педагогических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консилиумов	по адаптации и социализации обучающихся с ОВЗ и инвалидов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консилиум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ru-RU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25" y="5733256"/>
            <a:ext cx="1296145" cy="12961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9521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994122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Направление </a:t>
            </a:r>
            <a:r>
              <a:rPr lang="ru-RU" b="1" dirty="0" err="1" smtClean="0">
                <a:solidFill>
                  <a:srgbClr val="002060"/>
                </a:solidFill>
              </a:rPr>
              <a:t>профадаптации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1014" cy="487375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Цель: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002060"/>
                </a:solidFill>
              </a:rPr>
              <a:t>формирование </a:t>
            </a:r>
            <a:r>
              <a:rPr lang="ru-RU" sz="2800" b="1" dirty="0">
                <a:solidFill>
                  <a:srgbClr val="002060"/>
                </a:solidFill>
              </a:rPr>
              <a:t>готовности к профессиональной деятельности, самореализации себя как профессионала.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800" b="1" dirty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304038" lvl="0" indent="-285750">
              <a:spcBef>
                <a:spcPts val="0"/>
              </a:spcBef>
              <a:buClr>
                <a:srgbClr val="FE8637"/>
              </a:buClr>
              <a:buFont typeface="Wingdings" panose="05000000000000000000" pitchFamily="2" charset="2"/>
              <a:buChar char="Ø"/>
            </a:pPr>
            <a:r>
              <a:rPr lang="ru-RU" sz="2800" b="1" i="1" dirty="0">
                <a:solidFill>
                  <a:prstClr val="black"/>
                </a:solidFill>
              </a:rPr>
              <a:t>педагоги-психологи, </a:t>
            </a:r>
            <a:r>
              <a:rPr lang="ru-RU" sz="2800" b="1" i="1" dirty="0" smtClean="0">
                <a:solidFill>
                  <a:prstClr val="black"/>
                </a:solidFill>
              </a:rPr>
              <a:t>родители, научный руководитель ВКР, заведующий </a:t>
            </a:r>
            <a:r>
              <a:rPr lang="ru-RU" sz="2800" b="1" i="1" dirty="0">
                <a:solidFill>
                  <a:prstClr val="black"/>
                </a:solidFill>
              </a:rPr>
              <a:t>практикой</a:t>
            </a:r>
            <a:r>
              <a:rPr lang="ru-RU" sz="2800" b="1" i="1" dirty="0" smtClean="0">
                <a:solidFill>
                  <a:prstClr val="black"/>
                </a:solidFill>
              </a:rPr>
              <a:t>, руководитель практики от работодателя, </a:t>
            </a:r>
            <a:r>
              <a:rPr lang="ru-RU" sz="2800" b="1" i="1" dirty="0">
                <a:solidFill>
                  <a:prstClr val="black"/>
                </a:solidFill>
              </a:rPr>
              <a:t>комиссия по </a:t>
            </a:r>
            <a:r>
              <a:rPr lang="ru-RU" sz="2800" b="1" i="1" dirty="0" smtClean="0">
                <a:solidFill>
                  <a:prstClr val="black"/>
                </a:solidFill>
              </a:rPr>
              <a:t>трудоустройству.</a:t>
            </a:r>
            <a:endParaRPr lang="ru-RU" sz="2800" b="1" i="1" dirty="0">
              <a:solidFill>
                <a:prstClr val="black"/>
              </a:solidFill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8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167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435280" cy="72008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Психологическое сопровождение 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4104456" cy="54726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r>
              <a:rPr lang="ru-RU" sz="51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сохранение личностного потенциала студента и деятельность по его становлению, реализация права на полноценное развитие личности и ее самореализацию в социуме.</a:t>
            </a:r>
          </a:p>
          <a:p>
            <a:pPr>
              <a:lnSpc>
                <a:spcPct val="120000"/>
              </a:lnSpc>
              <a:buNone/>
            </a:pPr>
            <a:endParaRPr lang="ru-RU" sz="4600" dirty="0" smtClean="0">
              <a:solidFill>
                <a:schemeClr val="accent2">
                  <a:lumMod val="5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buNone/>
            </a:pPr>
            <a:endParaRPr lang="ru-RU" sz="3200" dirty="0">
              <a:solidFill>
                <a:schemeClr val="accent2">
                  <a:lumMod val="5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932040" y="1268760"/>
            <a:ext cx="3744416" cy="54726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 fontScale="700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Font typeface="Wingdings"/>
              <a:buNone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  </a:t>
            </a:r>
            <a:r>
              <a:rPr lang="ru-RU" sz="4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Функции:</a:t>
            </a:r>
          </a:p>
          <a:p>
            <a:pPr>
              <a:lnSpc>
                <a:spcPct val="120000"/>
              </a:lnSpc>
            </a:pPr>
            <a:r>
              <a:rPr lang="ru-RU" sz="4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диагностическая</a:t>
            </a:r>
          </a:p>
          <a:p>
            <a:pPr>
              <a:lnSpc>
                <a:spcPct val="120000"/>
              </a:lnSpc>
            </a:pPr>
            <a:r>
              <a:rPr lang="ru-RU" sz="4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развивающая </a:t>
            </a:r>
          </a:p>
          <a:p>
            <a:pPr>
              <a:lnSpc>
                <a:spcPct val="120000"/>
              </a:lnSpc>
            </a:pPr>
            <a:r>
              <a:rPr lang="ru-RU" sz="4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интегрирующая </a:t>
            </a:r>
          </a:p>
          <a:p>
            <a:pPr>
              <a:lnSpc>
                <a:spcPct val="120000"/>
              </a:lnSpc>
            </a:pPr>
            <a:r>
              <a:rPr lang="ru-RU" sz="4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регулирующая </a:t>
            </a:r>
          </a:p>
          <a:p>
            <a:pPr>
              <a:lnSpc>
                <a:spcPct val="120000"/>
              </a:lnSpc>
            </a:pPr>
            <a:r>
              <a:rPr lang="ru-RU" sz="4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защитная</a:t>
            </a:r>
          </a:p>
          <a:p>
            <a:pPr>
              <a:lnSpc>
                <a:spcPct val="120000"/>
              </a:lnSpc>
            </a:pPr>
            <a:r>
              <a:rPr lang="ru-RU" sz="4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компенсирующая</a:t>
            </a:r>
          </a:p>
          <a:p>
            <a:pPr>
              <a:lnSpc>
                <a:spcPct val="120000"/>
              </a:lnSpc>
            </a:pPr>
            <a:r>
              <a:rPr lang="ru-RU" sz="4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корректирующая</a:t>
            </a:r>
          </a:p>
          <a:p>
            <a:pPr>
              <a:buFont typeface="Wingdings"/>
              <a:buNone/>
            </a:pPr>
            <a:endParaRPr lang="ru-RU" sz="3200" dirty="0">
              <a:solidFill>
                <a:schemeClr val="accent2">
                  <a:lumMod val="5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622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Направления </a:t>
            </a:r>
            <a:r>
              <a:rPr lang="ru-RU" b="1" dirty="0">
                <a:solidFill>
                  <a:srgbClr val="002060"/>
                </a:solidFill>
              </a:rPr>
              <a:t>психологического сопровождения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0697049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755576" y="5949280"/>
            <a:ext cx="5904692" cy="738000"/>
            <a:chOff x="411480" y="3464481"/>
            <a:chExt cx="5904692" cy="738000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411480" y="3464481"/>
              <a:ext cx="5760720" cy="738000"/>
            </a:xfrm>
            <a:prstGeom prst="roundRect">
              <a:avLst/>
            </a:pr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627504" y="3479151"/>
              <a:ext cx="5688668" cy="6659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7742" tIns="0" rIns="217742" bIns="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kern="1200" dirty="0" err="1" smtClean="0"/>
                <a:t>Профадаптации</a:t>
              </a:r>
              <a:endParaRPr lang="ru-RU" sz="2800" b="1" kern="12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324819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85794"/>
            <a:ext cx="8286808" cy="2786082"/>
          </a:xfrm>
        </p:spPr>
        <p:txBody>
          <a:bodyPr>
            <a:noAutofit/>
          </a:bodyPr>
          <a:lstStyle/>
          <a:p>
            <a:pPr algn="just"/>
            <a:r>
              <a:rPr lang="ru-RU" sz="2200" dirty="0" smtClean="0">
                <a:solidFill>
                  <a:srgbClr val="002060"/>
                </a:solidFill>
              </a:rPr>
              <a:t>Тугоухость – </a:t>
            </a:r>
            <a:r>
              <a:rPr lang="ru-RU" sz="2200" b="0" dirty="0" smtClean="0">
                <a:solidFill>
                  <a:srgbClr val="002060"/>
                </a:solidFill>
              </a:rPr>
              <a:t>стойкое понижение слуха, при котором возможны  самостоятельное накопление минимального речевого запаса на основе сохранившихся остатков слуха, восприятие обращенной речи хотя бы на самом близком расстоянии от ушной раковины. </a:t>
            </a:r>
            <a:endParaRPr lang="ru-RU" sz="2200" b="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4253644"/>
            <a:ext cx="6172200" cy="1371600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Причина</a:t>
            </a:r>
            <a:r>
              <a:rPr lang="ru-RU" sz="2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r>
              <a:rPr lang="ru-RU" sz="2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Неадекватное применение ототоксических  медикаментов,  в частности антибиотиков, в первые недели жизни ребенка.</a:t>
            </a:r>
            <a:endParaRPr lang="ru-RU" sz="2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581128"/>
            <a:ext cx="2088232" cy="20882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5734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Диагностическое направление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211960" y="1493167"/>
            <a:ext cx="3456384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5400600"/>
          </a:xfrm>
          <a:noFill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Цель: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получение достоверной</a:t>
            </a:r>
            <a:r>
              <a:rPr lang="ru-RU" b="1" dirty="0">
                <a:solidFill>
                  <a:srgbClr val="002060"/>
                </a:solidFill>
              </a:rPr>
              <a:t>, педагогически значимой информации о становлении, развитии </a:t>
            </a:r>
            <a:r>
              <a:rPr lang="ru-RU" b="1" dirty="0" smtClean="0">
                <a:solidFill>
                  <a:srgbClr val="002060"/>
                </a:solidFill>
              </a:rPr>
              <a:t>личности </a:t>
            </a:r>
            <a:r>
              <a:rPr lang="ru-RU" b="1" dirty="0" smtClean="0">
                <a:solidFill>
                  <a:srgbClr val="002060"/>
                </a:solidFill>
              </a:rPr>
              <a:t>студента, эффективности учебно-воспитательного процесса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  <a:p>
            <a:pPr marL="304038" indent="-285750">
              <a:buFont typeface="Wingdings" panose="05000000000000000000" pitchFamily="2" charset="2"/>
              <a:buChar char="Ø"/>
            </a:pPr>
            <a:r>
              <a:rPr lang="ru-RU" b="1" i="1" dirty="0">
                <a:solidFill>
                  <a:srgbClr val="002060"/>
                </a:solidFill>
              </a:rPr>
              <a:t>медико-биографическая составляющая,</a:t>
            </a:r>
          </a:p>
          <a:p>
            <a:pPr marL="304038" indent="-285750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002060"/>
                </a:solidFill>
              </a:rPr>
              <a:t>психодиагностическая </a:t>
            </a:r>
            <a:r>
              <a:rPr lang="ru-RU" b="1" i="1" dirty="0">
                <a:solidFill>
                  <a:srgbClr val="002060"/>
                </a:solidFill>
              </a:rPr>
              <a:t>составляющая</a:t>
            </a:r>
            <a:r>
              <a:rPr lang="ru-RU" b="1" i="1" dirty="0" smtClean="0">
                <a:solidFill>
                  <a:srgbClr val="002060"/>
                </a:solidFill>
              </a:rPr>
              <a:t>.</a:t>
            </a:r>
          </a:p>
          <a:p>
            <a:pPr marL="304038" indent="-285750">
              <a:buFont typeface="Wingdings" panose="05000000000000000000" pitchFamily="2" charset="2"/>
              <a:buChar char="Ø"/>
            </a:pPr>
            <a:endParaRPr lang="ru-RU" b="1" i="1" dirty="0" smtClean="0">
              <a:solidFill>
                <a:srgbClr val="002060"/>
              </a:solidFill>
            </a:endParaRPr>
          </a:p>
          <a:p>
            <a:pPr marL="0" lvl="0" indent="0" algn="just">
              <a:buClr>
                <a:srgbClr val="FE8637"/>
              </a:buClr>
              <a:buNone/>
            </a:pPr>
            <a:r>
              <a:rPr lang="ru-RU" b="1" dirty="0">
                <a:solidFill>
                  <a:prstClr val="black"/>
                </a:solidFill>
              </a:rPr>
              <a:t>педагоги-психологи, </a:t>
            </a:r>
            <a:r>
              <a:rPr lang="ru-RU" b="1" dirty="0" smtClean="0">
                <a:solidFill>
                  <a:prstClr val="black"/>
                </a:solidFill>
              </a:rPr>
              <a:t>педагогический </a:t>
            </a:r>
            <a:r>
              <a:rPr lang="ru-RU" b="1" dirty="0">
                <a:solidFill>
                  <a:prstClr val="black"/>
                </a:solidFill>
              </a:rPr>
              <a:t>коллектив, кураторы групп, </a:t>
            </a:r>
            <a:r>
              <a:rPr lang="ru-RU" b="1" dirty="0" smtClean="0">
                <a:solidFill>
                  <a:prstClr val="black"/>
                </a:solidFill>
              </a:rPr>
              <a:t>заведующие </a:t>
            </a:r>
            <a:r>
              <a:rPr lang="ru-RU" b="1" dirty="0">
                <a:solidFill>
                  <a:prstClr val="black"/>
                </a:solidFill>
              </a:rPr>
              <a:t>отделением, </a:t>
            </a:r>
            <a:r>
              <a:rPr lang="ru-RU" b="1" dirty="0" smtClean="0">
                <a:solidFill>
                  <a:prstClr val="black"/>
                </a:solidFill>
              </a:rPr>
              <a:t>медицинские работники, родители.</a:t>
            </a:r>
            <a:endParaRPr lang="ru-RU" b="1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8118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538784" y="533400"/>
            <a:ext cx="3065664" cy="9144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rgbClr val="002060"/>
                </a:solidFill>
                <a:effectLst/>
              </a:rPr>
              <a:t>Диагностическое направление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>
          <a:xfrm>
            <a:off x="4283968" y="1560867"/>
            <a:ext cx="4464496" cy="4206112"/>
          </a:xfrm>
        </p:spPr>
        <p:txBody>
          <a:bodyPr>
            <a:normAutofit/>
          </a:bodyPr>
          <a:lstStyle/>
          <a:p>
            <a:pPr marL="0" algn="just"/>
            <a:r>
              <a:rPr lang="ru-RU" sz="1800" b="1" i="1" dirty="0" smtClean="0">
                <a:solidFill>
                  <a:srgbClr val="002060"/>
                </a:solidFill>
              </a:rPr>
              <a:t>Категории жизнедеятельности:</a:t>
            </a:r>
          </a:p>
          <a:p>
            <a:pPr marL="0" algn="just"/>
            <a:endParaRPr lang="ru-RU" sz="1800" b="1" i="1" dirty="0" smtClean="0">
              <a:solidFill>
                <a:srgbClr val="002060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600" b="1" dirty="0" smtClean="0">
                <a:solidFill>
                  <a:srgbClr val="002060"/>
                </a:solidFill>
              </a:rPr>
              <a:t>способность к ориентации – первая степень ограничения,</a:t>
            </a:r>
          </a:p>
          <a:p>
            <a:pPr marL="285750" indent="-285750" algn="just">
              <a:buFontTx/>
              <a:buChar char="-"/>
            </a:pPr>
            <a:endParaRPr lang="ru-RU" sz="1600" b="1" dirty="0" smtClean="0">
              <a:solidFill>
                <a:srgbClr val="002060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600" b="1" dirty="0" smtClean="0">
                <a:solidFill>
                  <a:srgbClr val="002060"/>
                </a:solidFill>
              </a:rPr>
              <a:t>способность к общению – </a:t>
            </a:r>
          </a:p>
          <a:p>
            <a:pPr marL="0" algn="just"/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   первая степень ограничения,</a:t>
            </a:r>
          </a:p>
          <a:p>
            <a:pPr marL="285750" indent="-285750" algn="just">
              <a:buFontTx/>
              <a:buChar char="-"/>
            </a:pPr>
            <a:endParaRPr lang="ru-RU" sz="1600" b="1" dirty="0" smtClean="0">
              <a:solidFill>
                <a:srgbClr val="002060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600" b="1" dirty="0" smtClean="0">
                <a:solidFill>
                  <a:srgbClr val="002060"/>
                </a:solidFill>
              </a:rPr>
              <a:t>способность к обучению – вторая степень ограничения.</a:t>
            </a:r>
          </a:p>
          <a:p>
            <a:pPr marL="285750" indent="-285750" algn="just">
              <a:buFontTx/>
              <a:buChar char="-"/>
            </a:pPr>
            <a:endParaRPr lang="ru-RU" sz="1800" b="1" i="1" dirty="0" smtClean="0">
              <a:solidFill>
                <a:srgbClr val="00206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467544" y="930144"/>
            <a:ext cx="3888432" cy="4724402"/>
          </a:xfrm>
        </p:spPr>
        <p:txBody>
          <a:bodyPr>
            <a:normAutofit/>
          </a:bodyPr>
          <a:lstStyle/>
          <a:p>
            <a:pPr marL="18288" indent="0" algn="ctr">
              <a:buNone/>
            </a:pPr>
            <a:r>
              <a:rPr lang="ru-RU" sz="2000" b="1" i="1" dirty="0" smtClean="0">
                <a:solidFill>
                  <a:schemeClr val="accent1"/>
                </a:solidFill>
              </a:rPr>
              <a:t>Медико-биографическая составляющая</a:t>
            </a:r>
            <a:endParaRPr lang="ru-RU" sz="2000" b="1" i="1" dirty="0" smtClean="0">
              <a:solidFill>
                <a:srgbClr val="002060"/>
              </a:solidFill>
            </a:endParaRPr>
          </a:p>
          <a:p>
            <a:pPr marL="18288" indent="0" algn="ctr">
              <a:buNone/>
            </a:pPr>
            <a:endParaRPr lang="ru-RU" sz="2000" b="1" i="1" dirty="0" smtClean="0">
              <a:solidFill>
                <a:srgbClr val="002060"/>
              </a:solidFill>
            </a:endParaRPr>
          </a:p>
          <a:p>
            <a:pPr marL="18288" indent="0" algn="just"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информация </a:t>
            </a:r>
          </a:p>
          <a:p>
            <a:pPr marL="189738" indent="-1714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о заболевании, в связи с наличием которого определена группа инвалидности,</a:t>
            </a:r>
          </a:p>
          <a:p>
            <a:pPr marL="189738" indent="-1714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о возможности компенсации утраченных функций.</a:t>
            </a:r>
          </a:p>
          <a:p>
            <a:pPr marL="189738" indent="-171450" algn="just">
              <a:buFontTx/>
              <a:buChar char="-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18288" indent="0" algn="just">
              <a:buNone/>
            </a:pPr>
            <a:r>
              <a:rPr lang="ru-RU" sz="1400" b="1" u="sng" dirty="0">
                <a:solidFill>
                  <a:srgbClr val="002060"/>
                </a:solidFill>
              </a:rPr>
              <a:t>и</a:t>
            </a:r>
            <a:r>
              <a:rPr lang="ru-RU" sz="1400" b="1" u="sng" dirty="0" smtClean="0">
                <a:solidFill>
                  <a:srgbClr val="002060"/>
                </a:solidFill>
              </a:rPr>
              <a:t>сточники информации:</a:t>
            </a:r>
          </a:p>
          <a:p>
            <a:pPr marL="189738" indent="-1714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индивидуальная программа реабилитации или </a:t>
            </a:r>
            <a:r>
              <a:rPr lang="ru-RU" sz="1400" b="1" dirty="0" err="1" smtClean="0">
                <a:solidFill>
                  <a:srgbClr val="002060"/>
                </a:solidFill>
              </a:rPr>
              <a:t>абилитации</a:t>
            </a:r>
            <a:r>
              <a:rPr lang="ru-RU" sz="1400" b="1" dirty="0" smtClean="0">
                <a:solidFill>
                  <a:srgbClr val="002060"/>
                </a:solidFill>
              </a:rPr>
              <a:t> инвалида – ИПРА от 6.08.2015г</a:t>
            </a:r>
          </a:p>
          <a:p>
            <a:pPr marL="0" indent="0" algn="r">
              <a:buNone/>
            </a:pPr>
            <a:endParaRPr lang="ru-RU" sz="20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25" y="5733256"/>
            <a:ext cx="1296145" cy="12961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1014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538784" y="533400"/>
            <a:ext cx="3065664" cy="9144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rgbClr val="002060"/>
                </a:solidFill>
                <a:effectLst/>
              </a:rPr>
              <a:t>Диагностическое </a:t>
            </a:r>
            <a:r>
              <a:rPr lang="ru-RU" dirty="0" smtClean="0">
                <a:solidFill>
                  <a:srgbClr val="002060"/>
                </a:solidFill>
                <a:effectLst/>
              </a:rPr>
              <a:t>направление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>
          <a:xfrm>
            <a:off x="5220072" y="1447802"/>
            <a:ext cx="3456384" cy="42061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u="sng" dirty="0" smtClean="0">
                <a:solidFill>
                  <a:srgbClr val="002060"/>
                </a:solidFill>
              </a:rPr>
              <a:t>Образовательная траектория</a:t>
            </a:r>
            <a:endParaRPr lang="ru-RU" b="1" i="1" u="sng" dirty="0">
              <a:solidFill>
                <a:srgbClr val="002060"/>
              </a:solidFill>
            </a:endParaRPr>
          </a:p>
          <a:p>
            <a:r>
              <a:rPr lang="ru-RU" b="1" i="1" dirty="0" smtClean="0">
                <a:solidFill>
                  <a:srgbClr val="002060"/>
                </a:solidFill>
              </a:rPr>
              <a:t>Кемеровская коррекционная общеобразовательная школа для детей с нарушениями слуха</a:t>
            </a:r>
          </a:p>
          <a:p>
            <a:endParaRPr lang="ru-RU" b="1" i="1" dirty="0" smtClean="0">
              <a:solidFill>
                <a:srgbClr val="002060"/>
              </a:solidFill>
            </a:endParaRPr>
          </a:p>
          <a:p>
            <a:pPr marL="304038" indent="-285750">
              <a:buFont typeface="Wingdings" panose="05000000000000000000" pitchFamily="2" charset="2"/>
              <a:buChar char="q"/>
            </a:pPr>
            <a:r>
              <a:rPr lang="ru-RU" b="1" i="1" dirty="0" smtClean="0">
                <a:solidFill>
                  <a:srgbClr val="002060"/>
                </a:solidFill>
              </a:rPr>
              <a:t>внятность произношения нарушена (слов со сложной слоговой структурой, со стечением согласных).</a:t>
            </a:r>
          </a:p>
          <a:p>
            <a:pPr marL="304038" indent="-285750">
              <a:buFont typeface="Wingdings" panose="05000000000000000000" pitchFamily="2" charset="2"/>
              <a:buChar char="q"/>
            </a:pPr>
            <a:r>
              <a:rPr lang="ru-RU" b="1" i="1" dirty="0" smtClean="0">
                <a:solidFill>
                  <a:srgbClr val="002060"/>
                </a:solidFill>
              </a:rPr>
              <a:t>недостаточное усвоение звукового состава слова, особенно терминов.</a:t>
            </a:r>
          </a:p>
          <a:p>
            <a:pPr marL="304038" indent="-285750">
              <a:buFont typeface="Wingdings" panose="05000000000000000000" pitchFamily="2" charset="2"/>
              <a:buChar char="q"/>
            </a:pPr>
            <a:r>
              <a:rPr lang="ru-RU" b="1" i="1" dirty="0">
                <a:solidFill>
                  <a:srgbClr val="002060"/>
                </a:solidFill>
              </a:rPr>
              <a:t>о</a:t>
            </a:r>
            <a:r>
              <a:rPr lang="ru-RU" b="1" i="1" dirty="0" smtClean="0">
                <a:solidFill>
                  <a:srgbClr val="002060"/>
                </a:solidFill>
              </a:rPr>
              <a:t>граниченное понимание читаемого текста,</a:t>
            </a:r>
          </a:p>
          <a:p>
            <a:pPr marL="304038" indent="-285750">
              <a:buFont typeface="Wingdings" panose="05000000000000000000" pitchFamily="2" charset="2"/>
              <a:buChar char="q"/>
            </a:pPr>
            <a:endParaRPr lang="ru-RU" b="1" i="1" dirty="0">
              <a:solidFill>
                <a:srgbClr val="002060"/>
              </a:solidFill>
            </a:endParaRPr>
          </a:p>
          <a:p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467544" y="908720"/>
            <a:ext cx="4752528" cy="472440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8288" indent="0" algn="ctr">
              <a:buNone/>
            </a:pPr>
            <a:r>
              <a:rPr lang="ru-RU" sz="2000" b="1" i="1" dirty="0" smtClean="0">
                <a:solidFill>
                  <a:schemeClr val="accent1"/>
                </a:solidFill>
              </a:rPr>
              <a:t>Медико-биографическая составляющая</a:t>
            </a:r>
          </a:p>
          <a:p>
            <a:pPr marL="18288" indent="0" algn="just"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информация </a:t>
            </a:r>
          </a:p>
          <a:p>
            <a:pPr marL="189738" indent="-1714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об особенностях развития, воспитания, образовании студента с ОВЗ;</a:t>
            </a:r>
          </a:p>
          <a:p>
            <a:pPr marL="189738" indent="-171450" algn="just">
              <a:buFontTx/>
              <a:buChar char="-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marL="18288" indent="0" algn="just">
              <a:buNone/>
            </a:pPr>
            <a:r>
              <a:rPr lang="ru-RU" sz="1400" b="1" u="sng" dirty="0">
                <a:solidFill>
                  <a:srgbClr val="002060"/>
                </a:solidFill>
              </a:rPr>
              <a:t>и</a:t>
            </a:r>
            <a:r>
              <a:rPr lang="ru-RU" sz="1400" b="1" u="sng" dirty="0" smtClean="0">
                <a:solidFill>
                  <a:srgbClr val="002060"/>
                </a:solidFill>
              </a:rPr>
              <a:t>сточники информации:</a:t>
            </a:r>
          </a:p>
          <a:p>
            <a:pPr marL="189738" indent="-1714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беседа-консультация со студентом и родителями;</a:t>
            </a:r>
          </a:p>
          <a:p>
            <a:pPr marL="189738" indent="-1714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документ об образовании;</a:t>
            </a:r>
          </a:p>
          <a:p>
            <a:pPr marL="189738" indent="-1714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анкеты куратора групп (сведения о состоянии здоровья – хронические заболевания);</a:t>
            </a:r>
          </a:p>
          <a:p>
            <a:pPr marL="189738" indent="-1714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медицинская документация (справки  и т.д.)</a:t>
            </a:r>
            <a:endParaRPr lang="ru-RU" sz="1400" b="1" dirty="0">
              <a:solidFill>
                <a:srgbClr val="002060"/>
              </a:solidFill>
            </a:endParaRPr>
          </a:p>
          <a:p>
            <a:pPr algn="just"/>
            <a:endParaRPr lang="ru-RU" sz="1400" b="1" i="1" dirty="0">
              <a:solidFill>
                <a:schemeClr val="accent3"/>
              </a:solidFill>
            </a:endParaRPr>
          </a:p>
          <a:p>
            <a:pPr algn="r"/>
            <a:endParaRPr lang="ru-RU" sz="20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25" y="5733256"/>
            <a:ext cx="1296145" cy="12961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1389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-171400"/>
            <a:ext cx="6270584" cy="4968552"/>
          </a:xfrm>
        </p:spPr>
        <p:txBody>
          <a:bodyPr>
            <a:noAutofit/>
          </a:bodyPr>
          <a:lstStyle/>
          <a:p>
            <a:pPr marL="0" indent="0" algn="l">
              <a:defRPr/>
            </a:pPr>
            <a:r>
              <a:rPr lang="ru-RU" sz="2400" u="sng" dirty="0" smtClean="0">
                <a:solidFill>
                  <a:schemeClr val="tx1"/>
                </a:solidFill>
              </a:rPr>
              <a:t/>
            </a:r>
            <a:br>
              <a:rPr lang="ru-RU" sz="2400" u="sng" dirty="0" smtClean="0">
                <a:solidFill>
                  <a:schemeClr val="tx1"/>
                </a:solidFill>
              </a:rPr>
            </a:br>
            <a:r>
              <a:rPr lang="ru-RU" sz="2400" u="sng" dirty="0" smtClean="0">
                <a:solidFill>
                  <a:schemeClr val="tx1"/>
                </a:solidFill>
              </a:rPr>
              <a:t/>
            </a:r>
            <a:br>
              <a:rPr lang="ru-RU" sz="2400" u="sng" dirty="0" smtClean="0">
                <a:solidFill>
                  <a:schemeClr val="tx1"/>
                </a:solidFill>
              </a:rPr>
            </a:br>
            <a:r>
              <a:rPr lang="ru-RU" sz="2400" u="sng" dirty="0">
                <a:solidFill>
                  <a:schemeClr val="tx1"/>
                </a:solidFill>
              </a:rPr>
              <a:t/>
            </a:r>
            <a:br>
              <a:rPr lang="ru-RU" sz="2400" u="sng" dirty="0">
                <a:solidFill>
                  <a:schemeClr val="tx1"/>
                </a:solidFill>
              </a:rPr>
            </a:br>
            <a:r>
              <a:rPr lang="ru-RU" sz="2400" u="sng" dirty="0" smtClean="0">
                <a:solidFill>
                  <a:schemeClr val="tx1"/>
                </a:solidFill>
              </a:rPr>
              <a:t/>
            </a:r>
            <a:br>
              <a:rPr lang="ru-RU" sz="2400" u="sng" dirty="0" smtClean="0">
                <a:solidFill>
                  <a:schemeClr val="tx1"/>
                </a:solidFill>
              </a:rPr>
            </a:br>
            <a:r>
              <a:rPr lang="ru-RU" sz="2400" u="sng" dirty="0">
                <a:solidFill>
                  <a:schemeClr val="tx1"/>
                </a:solidFill>
              </a:rPr>
              <a:t/>
            </a:r>
            <a:br>
              <a:rPr lang="ru-RU" sz="2400" u="sng" dirty="0">
                <a:solidFill>
                  <a:schemeClr val="tx1"/>
                </a:solidFill>
              </a:rPr>
            </a:br>
            <a:r>
              <a:rPr lang="ru-RU" sz="2400" u="sng" dirty="0" smtClean="0">
                <a:solidFill>
                  <a:schemeClr val="tx1"/>
                </a:solidFill>
              </a:rPr>
              <a:t/>
            </a:r>
            <a:br>
              <a:rPr lang="ru-RU" sz="2400" u="sng" dirty="0" smtClean="0">
                <a:solidFill>
                  <a:schemeClr val="tx1"/>
                </a:solidFill>
              </a:rPr>
            </a:br>
            <a:r>
              <a:rPr lang="ru-RU" sz="2400" u="sng" dirty="0">
                <a:solidFill>
                  <a:schemeClr val="tx1"/>
                </a:solidFill>
              </a:rPr>
              <a:t/>
            </a:r>
            <a:br>
              <a:rPr lang="ru-RU" sz="2400" u="sng" dirty="0">
                <a:solidFill>
                  <a:schemeClr val="tx1"/>
                </a:solidFill>
              </a:rPr>
            </a:br>
            <a:r>
              <a:rPr lang="ru-RU" sz="2400" u="sng" dirty="0" smtClean="0">
                <a:solidFill>
                  <a:schemeClr val="tx1"/>
                </a:solidFill>
              </a:rPr>
              <a:t/>
            </a:r>
            <a:br>
              <a:rPr lang="ru-RU" sz="2400" u="sng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Ф.И.О.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Дата рождения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Домашний адрес, телефон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Группа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Специальность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Срок обучения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Нозология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Категория </a:t>
            </a: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ОВЗ/инвалидности</a:t>
            </a: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Условия обучения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err="1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Тьютор</a:t>
            </a: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/волонтер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Куратор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Родители (опекуны)</a:t>
            </a:r>
            <a:br>
              <a:rPr lang="ru-RU" sz="200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23628" y="4769768"/>
            <a:ext cx="7772400" cy="157163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Личная карточка обучающегося 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ОВЗ и инвалидностью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769768"/>
            <a:ext cx="2088232" cy="20882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2709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2920" y="5949280"/>
            <a:ext cx="8183880" cy="90872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</a:rPr>
            </a:br>
            <a:r>
              <a:rPr lang="ru-RU" sz="2000" i="1" dirty="0" smtClean="0">
                <a:solidFill>
                  <a:srgbClr val="002060"/>
                </a:solidFill>
                <a:effectLst/>
              </a:rPr>
              <a:t>психодиагностическая  составляющая</a:t>
            </a:r>
            <a:endParaRPr lang="ru-RU" sz="2000" i="1" dirty="0">
              <a:solidFill>
                <a:srgbClr val="00206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endParaRPr lang="ru-RU" sz="2000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924176"/>
            <a:ext cx="1115536" cy="1301458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14995119"/>
              </p:ext>
            </p:extLst>
          </p:nvPr>
        </p:nvGraphicFramePr>
        <p:xfrm>
          <a:off x="395536" y="404664"/>
          <a:ext cx="8280920" cy="5245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787"/>
                <a:gridCol w="3744965"/>
                <a:gridCol w="151216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Методика или документ для изучения</a:t>
                      </a:r>
                      <a:endParaRPr lang="ru-RU" sz="16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Цель исследования (изучения)</a:t>
                      </a:r>
                      <a:endParaRPr lang="ru-RU" sz="16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Примечание</a:t>
                      </a:r>
                      <a:endParaRPr lang="ru-RU" sz="16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algn="just"/>
                      <a:r>
                        <a:rPr lang="ru-RU" sz="16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Шкала</a:t>
                      </a:r>
                      <a:r>
                        <a:rPr lang="ru-RU" sz="1600" b="1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тревожности Тейлора</a:t>
                      </a:r>
                      <a:endParaRPr lang="ru-RU" sz="16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Определение уровня тревожности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20.09.2016г </a:t>
                      </a:r>
                      <a:r>
                        <a:rPr lang="ru-RU" sz="16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гр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/консул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857984">
                <a:tc>
                  <a:txBody>
                    <a:bodyPr/>
                    <a:lstStyle/>
                    <a:p>
                      <a:pPr algn="just"/>
                      <a:r>
                        <a:rPr lang="ru-RU" sz="16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Методика КОС </a:t>
                      </a:r>
                      <a:endParaRPr lang="ru-RU" sz="16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just"/>
                      <a:r>
                        <a:rPr lang="ru-RU" sz="16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</a:t>
                      </a:r>
                      <a:r>
                        <a:rPr lang="ru-RU" sz="16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В.</a:t>
                      </a:r>
                      <a:r>
                        <a:rPr lang="ru-RU" sz="1600" b="1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Синявского, </a:t>
                      </a:r>
                      <a:endParaRPr lang="ru-RU" sz="1600" b="1" i="1" baseline="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just"/>
                      <a:r>
                        <a:rPr lang="ru-RU" sz="1600" b="1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Б</a:t>
                      </a:r>
                      <a:r>
                        <a:rPr lang="ru-RU" sz="1600" b="1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 </a:t>
                      </a:r>
                      <a:r>
                        <a:rPr lang="ru-RU" sz="1600" b="1" i="1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Федоришина</a:t>
                      </a:r>
                      <a:r>
                        <a:rPr lang="ru-RU" sz="1600" b="1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ru-RU" sz="16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Определение уровня развития коммуникативно-организаторских способностей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21.09.2016г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гр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/консул</a:t>
                      </a:r>
                      <a:endParaRPr lang="ru-RU" sz="16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just"/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just"/>
                      <a:r>
                        <a:rPr lang="ru-RU" sz="16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Метод цветовых выборов</a:t>
                      </a:r>
                      <a:endParaRPr lang="ru-RU" sz="16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Диагностика эмоционального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состояния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05.10.2016г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ин/консул</a:t>
                      </a:r>
                      <a:endParaRPr lang="ru-RU" sz="16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501000">
                <a:tc>
                  <a:txBody>
                    <a:bodyPr/>
                    <a:lstStyle/>
                    <a:p>
                      <a:pPr algn="just"/>
                      <a:r>
                        <a:rPr lang="ru-RU" sz="16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Методика ЛОБИ</a:t>
                      </a:r>
                      <a:endParaRPr lang="ru-RU" sz="16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Определение типа отношения к болезни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24.11.2016г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ин/консул</a:t>
                      </a:r>
                      <a:endParaRPr lang="ru-RU" sz="16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785976">
                <a:tc>
                  <a:txBody>
                    <a:bodyPr/>
                    <a:lstStyle/>
                    <a:p>
                      <a:pPr algn="just"/>
                      <a:r>
                        <a:rPr lang="ru-RU" sz="16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Методика «Личностный</a:t>
                      </a:r>
                      <a:r>
                        <a:rPr lang="ru-RU" sz="1600" b="1" i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рост»</a:t>
                      </a:r>
                      <a:endParaRPr lang="ru-RU" sz="16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Изучение характера отношений к миру, к другим людям, к самому себе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22.11.2016г</a:t>
                      </a:r>
                    </a:p>
                    <a:p>
                      <a:pPr algn="just"/>
                      <a:r>
                        <a:rPr lang="ru-RU" sz="160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гр</a:t>
                      </a:r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/</a:t>
                      </a:r>
                      <a:r>
                        <a:rPr lang="ru-RU" sz="160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конс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323056">
                <a:tc>
                  <a:txBody>
                    <a:bodyPr/>
                    <a:lstStyle/>
                    <a:p>
                      <a:pPr algn="just"/>
                      <a:r>
                        <a:rPr lang="ru-RU" sz="16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Методика </a:t>
                      </a:r>
                      <a:r>
                        <a:rPr lang="ru-RU" sz="1600" b="1" i="1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Сишора</a:t>
                      </a:r>
                      <a:endParaRPr lang="ru-RU" sz="16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Изучение сплоченности группы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15.11.2016г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  <a:tr h="912932">
                <a:tc>
                  <a:txBody>
                    <a:bodyPr/>
                    <a:lstStyle/>
                    <a:p>
                      <a:pPr algn="just"/>
                      <a:r>
                        <a:rPr lang="ru-RU" sz="1600" b="1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Анкета для студента с ОВЗ (ЦСУЗС ГБПОУ «КОМК»)</a:t>
                      </a:r>
                      <a:endParaRPr lang="ru-RU" sz="1600" b="1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Изучение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ресурса лиц с ОВЗ, способствующих преодолению недуга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20.09.2016г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гр</a:t>
                      </a:r>
                      <a:r>
                        <a:rPr lang="ru-RU" sz="16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/консул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E6DDE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7109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693</TotalTime>
  <Words>859</Words>
  <Application>Microsoft Office PowerPoint</Application>
  <PresentationFormat>Экран (4:3)</PresentationFormat>
  <Paragraphs>179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Из опыта  психологического сопровождения студентов с ОВЗ и инвалидностью в Кемеровском областном медицинском колледже </vt:lpstr>
      <vt:lpstr>Психологическое сопровождение </vt:lpstr>
      <vt:lpstr>Направления психологического сопровождения</vt:lpstr>
      <vt:lpstr>Тугоухость – стойкое понижение слуха, при котором возможны  самостоятельное накопление минимального речевого запаса на основе сохранившихся остатков слуха, восприятие обращенной речи хотя бы на самом близком расстоянии от ушной раковины. </vt:lpstr>
      <vt:lpstr>Диагностическое направление</vt:lpstr>
      <vt:lpstr>Диагностическое направление</vt:lpstr>
      <vt:lpstr>Диагностическое направление</vt:lpstr>
      <vt:lpstr>        Ф.И.О. Дата рождения Домашний адрес, телефон Группа Специальность Срок обучения Нозология Категория ОВЗ/инвалидности Условия обучения Тьютор/волонтер Куратор Родители (опекуны)  </vt:lpstr>
      <vt:lpstr> психодиагностическая  составляющая</vt:lpstr>
      <vt:lpstr>Коррекционно-развивающее направление</vt:lpstr>
      <vt:lpstr>Коррекционно-развивающее направление</vt:lpstr>
      <vt:lpstr>Коррекционно-развивающее направление (продолжение)</vt:lpstr>
      <vt:lpstr>Направление мониторинга</vt:lpstr>
      <vt:lpstr>мониторинг психодиагностическая  составляющая</vt:lpstr>
      <vt:lpstr>Консультационно-методическое направление</vt:lpstr>
      <vt:lpstr>Консультационно-методическое направление</vt:lpstr>
      <vt:lpstr>Консультационно-методическое направление</vt:lpstr>
      <vt:lpstr>Направление профадаптации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опыта работы по психологическому сопровождению студентов-ЛОВЗ ГБПОУ «КОМК»</dc:title>
  <dc:creator>Ольга</dc:creator>
  <cp:lastModifiedBy>mna</cp:lastModifiedBy>
  <cp:revision>45</cp:revision>
  <dcterms:created xsi:type="dcterms:W3CDTF">2017-04-26T09:12:05Z</dcterms:created>
  <dcterms:modified xsi:type="dcterms:W3CDTF">2018-10-25T05:40:10Z</dcterms:modified>
</cp:coreProperties>
</file>